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6"/>
  </p:notesMasterIdLst>
  <p:sldIdLst>
    <p:sldId id="260"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Martin </a:t>
            </a:r>
            <a:r>
              <a:rPr lang="en-US" altLang="en-US" dirty="0" err="1" smtClean="0"/>
              <a:t>Waldseemüller’s</a:t>
            </a:r>
            <a:r>
              <a:rPr lang="en-US" altLang="en-US" dirty="0" smtClean="0"/>
              <a:t> Map of the World.</a:t>
            </a:r>
            <a:r>
              <a:rPr lang="en-US" altLang="en-US" baseline="0" dirty="0" smtClean="0"/>
              <a:t> </a:t>
            </a:r>
            <a:r>
              <a:rPr lang="en-US" altLang="en-US" dirty="0" smtClean="0"/>
              <a:t>This map, published in 1507 and included in a German geography book entitled </a:t>
            </a:r>
            <a:r>
              <a:rPr lang="en-US" altLang="en-US" dirty="0" err="1" smtClean="0"/>
              <a:t>Cosmographiae</a:t>
            </a:r>
            <a:r>
              <a:rPr lang="en-US" altLang="en-US" dirty="0" smtClean="0"/>
              <a:t> </a:t>
            </a:r>
            <a:r>
              <a:rPr lang="en-US" altLang="en-US" dirty="0" err="1" smtClean="0"/>
              <a:t>Introductio</a:t>
            </a:r>
            <a:r>
              <a:rPr lang="en-US" altLang="en-US" dirty="0" smtClean="0"/>
              <a:t>, marks the first usage of the name America, placed one-third of the way from the bottom of the New World’s southern continent. After </a:t>
            </a:r>
            <a:r>
              <a:rPr lang="en-US" altLang="en-US" dirty="0" err="1" smtClean="0"/>
              <a:t>Amerigho</a:t>
            </a:r>
            <a:r>
              <a:rPr lang="en-US" altLang="en-US" dirty="0" smtClean="0"/>
              <a:t> (original spelling) Vespucci sailed twice to the New World as a navigator in 1499 and 1501, he wrote letters that misled the author of this map into thinking that Vespucci, and not Columbus, had been the first to land on the mainland. “I do not see what right any one would have to object to calling this part after Americus, who discovered it and who is a man of intelligence, [and so to name it] </a:t>
            </a:r>
            <a:r>
              <a:rPr lang="en-US" altLang="en-US" dirty="0" err="1" smtClean="0"/>
              <a:t>Amerige</a:t>
            </a:r>
            <a:r>
              <a:rPr lang="en-US" altLang="en-US" dirty="0" smtClean="0"/>
              <a:t>, that is, the Land of Americus, or America: since both Europa and Asia got their names from women.”</a:t>
            </a:r>
          </a:p>
        </p:txBody>
      </p:sp>
      <p:sp>
        <p:nvSpPr>
          <p:cNvPr id="5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7689F3E-7DA7-4615-879F-648D05EA62F9}"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2118398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Transformation of the Kremlin.</a:t>
            </a:r>
            <a:r>
              <a:rPr lang="en-US" altLang="en-US" baseline="0" dirty="0" smtClean="0"/>
              <a:t> </a:t>
            </a:r>
            <a:r>
              <a:rPr lang="en-US" altLang="en-US" dirty="0" smtClean="0"/>
              <a:t>Like other northern Europeans, the Russians preferred to build in wood, which was easy to handle and comfortable to live in. But they fortified important political centers with stone ramparts. In the 1300s, the city of Moscow emerged as a new capital, and its old wooden palace, the Kremlin, was gradually transformed into a stone structure.</a:t>
            </a: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FC3EE06-D4F4-4626-8229-36DDC9010BF6}"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2487161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12.3: </a:t>
            </a:r>
            <a:r>
              <a:rPr lang="en-US" altLang="en-US" b="1" dirty="0" smtClean="0"/>
              <a:t>The Ming Empire and Its Allies, 1368–1500. </a:t>
            </a:r>
            <a:r>
              <a:rPr lang="en-US" altLang="en-US" dirty="0" smtClean="0"/>
              <a:t>The Ming Empire controlled China but had a hostile relationship with peoples in Mongolia and Inner Asia who had been under the rule of the Mongol Yuan</a:t>
            </a:r>
            <a:r>
              <a:rPr lang="en-US" altLang="en-US" baseline="0" dirty="0" smtClean="0"/>
              <a:t> </a:t>
            </a:r>
            <a:r>
              <a:rPr lang="en-US" altLang="en-US" dirty="0" smtClean="0"/>
              <a:t>emperors. Mongol attempts at conquest by sea were continued by the Ming mariner Zheng He. Between 1405 and 1433  he sailed to Southeast Asia and then beyond, to India, the Persian Gulf, and East Africa. © Cengage Learning</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37A4120-5603-451C-9E19-31299839B1CA}"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2185196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Examination Cells.</a:t>
            </a:r>
            <a:r>
              <a:rPr lang="en-US" altLang="en-US" baseline="0" dirty="0" smtClean="0"/>
              <a:t> </a:t>
            </a:r>
            <a:r>
              <a:rPr lang="en-US" altLang="en-US" dirty="0" smtClean="0"/>
              <a:t>Students taking examinations on the Confucian classics to gain admission to the class of officials occupied these cells for 24 to 72 hours, depending on the level they were attempting. In the city of Guangdong there were 7,500 cells in long rows. Candidates were identified only by number, and their essays were rewritten to prevent their handwriting being recognized. Approximately 5 percent of the candidates passed the examination.</a:t>
            </a:r>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30EFDDB-E34F-44D5-8A63-F23B8B471C58}"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1925469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Launching Flaming Arrows.	 Song soldiers used gunpowder to launch flaming arrows.</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540D1E1-29D1-4433-B73C-1FC84F7816DA}" type="slidenum">
              <a:rPr lang="en-US" altLang="en-US" sz="1200">
                <a:latin typeface="Calibri" pitchFamily="34" charset="0"/>
              </a:rPr>
              <a:pPr eaLnBrk="1" hangingPunct="1"/>
              <a:t>21</a:t>
            </a:fld>
            <a:endParaRPr lang="en-US" altLang="en-US" sz="1200">
              <a:latin typeface="Calibri" pitchFamily="34" charset="0"/>
            </a:endParaRPr>
          </a:p>
        </p:txBody>
      </p:sp>
    </p:spTree>
    <p:extLst>
      <p:ext uri="{BB962C8B-B14F-4D97-AF65-F5344CB8AC3E}">
        <p14:creationId xmlns:p14="http://schemas.microsoft.com/office/powerpoint/2010/main" val="3124478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Movable Type.</a:t>
            </a:r>
            <a:r>
              <a:rPr lang="en-US" altLang="en-US" baseline="0" dirty="0" smtClean="0"/>
              <a:t> </a:t>
            </a:r>
            <a:r>
              <a:rPr lang="en-US" altLang="en-US" dirty="0" smtClean="0"/>
              <a:t>The improvement of cast bronze tiles, each showing a single character, eliminated the need to cast or carve whole pages. Individual tiles—the ones shown are Korean—could be moved from page frame to page frame and gave an even and pleasing appearance. All parts of East Asia eventually adopted this form of printing for cheap, popular books. In the mid-1400s Korea also experimented with a fully phonetic form of writing, which in combination with movable type allowed Koreans unprecedented levels of literacy and access to printed works. </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AE40883-C5DB-4AEC-AF0B-99C2CCFE5798}" type="slidenum">
              <a:rPr lang="en-US" altLang="en-US" sz="1200">
                <a:latin typeface="Calibri" pitchFamily="34" charset="0"/>
              </a:rPr>
              <a:pPr eaLnBrk="1" hangingPunct="1"/>
              <a:t>22</a:t>
            </a:fld>
            <a:endParaRPr lang="en-US" altLang="en-US" sz="1200">
              <a:latin typeface="Calibri" pitchFamily="34" charset="0"/>
            </a:endParaRPr>
          </a:p>
        </p:txBody>
      </p:sp>
    </p:spTree>
    <p:extLst>
      <p:ext uri="{BB962C8B-B14F-4D97-AF65-F5344CB8AC3E}">
        <p14:creationId xmlns:p14="http://schemas.microsoft.com/office/powerpoint/2010/main" val="22137322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12.4: </a:t>
            </a:r>
            <a:r>
              <a:rPr lang="en-US" altLang="en-US" b="1" dirty="0" smtClean="0"/>
              <a:t>Korea and Japan, 1200–1500. </a:t>
            </a:r>
            <a:r>
              <a:rPr lang="en-US" altLang="en-US" dirty="0" smtClean="0"/>
              <a:t>The proximity of Korea and northern China to Japan gave the Mongols the opportunity to launch enormous fleets against the Kamakura </a:t>
            </a:r>
            <a:r>
              <a:rPr lang="en-US" altLang="en-US" dirty="0" err="1" smtClean="0"/>
              <a:t>Shogunate</a:t>
            </a:r>
            <a:r>
              <a:rPr lang="en-US" altLang="en-US" dirty="0" smtClean="0"/>
              <a:t>, which controlled most of the three islands (Honshu, Shikoku, and Kyushu) of central Japan. © Cengage Learning</a:t>
            </a:r>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2883828-594E-4C1D-87F6-58E0335C719F}" type="slidenum">
              <a:rPr lang="en-US" altLang="en-US" sz="1200">
                <a:latin typeface="Calibri" pitchFamily="34" charset="0"/>
              </a:rPr>
              <a:pPr eaLnBrk="1" hangingPunct="1"/>
              <a:t>23</a:t>
            </a:fld>
            <a:endParaRPr lang="en-US" altLang="en-US" sz="1200">
              <a:latin typeface="Calibri" pitchFamily="34" charset="0"/>
            </a:endParaRPr>
          </a:p>
        </p:txBody>
      </p:sp>
    </p:spTree>
    <p:extLst>
      <p:ext uri="{BB962C8B-B14F-4D97-AF65-F5344CB8AC3E}">
        <p14:creationId xmlns:p14="http://schemas.microsoft.com/office/powerpoint/2010/main" val="3810805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Noh Drama Performance.</a:t>
            </a:r>
            <a:r>
              <a:rPr lang="en-US" altLang="en-US" baseline="0" dirty="0" smtClean="0"/>
              <a:t> </a:t>
            </a:r>
            <a:r>
              <a:rPr lang="en-US" altLang="en-US" dirty="0" smtClean="0"/>
              <a:t>This slow, rhythmic, chanted form of drama appealed to the military elite with its stories of warriors, women, gods, and demons. The minimal stage is normally bare except for a painting at the rear of a pine tree, symbolizing the means by which deities descend to earth. The actors wear masks and lavish costumes. Four instrumentalists playing flutes and three types of drums punctuate the chanting.</a:t>
            </a:r>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D4CB461-C5B2-4158-9353-4C880DB586FB}" type="slidenum">
              <a:rPr lang="en-US" altLang="en-US" sz="1200">
                <a:latin typeface="Calibri" pitchFamily="34" charset="0"/>
              </a:rPr>
              <a:pPr eaLnBrk="1" hangingPunct="1"/>
              <a:t>24</a:t>
            </a:fld>
            <a:endParaRPr lang="en-US" altLang="en-US" sz="1200">
              <a:latin typeface="Calibri" pitchFamily="34" charset="0"/>
            </a:endParaRPr>
          </a:p>
        </p:txBody>
      </p:sp>
    </p:spTree>
    <p:extLst>
      <p:ext uri="{BB962C8B-B14F-4D97-AF65-F5344CB8AC3E}">
        <p14:creationId xmlns:p14="http://schemas.microsoft.com/office/powerpoint/2010/main" val="3665793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Defending Japan.</a:t>
            </a:r>
            <a:r>
              <a:rPr lang="en-US" altLang="en-US" baseline="0" dirty="0" smtClean="0"/>
              <a:t> J</a:t>
            </a:r>
            <a:r>
              <a:rPr lang="en-US" altLang="en-US" dirty="0" smtClean="0"/>
              <a:t>apanese warriors board Mongol warships with swords to prevent the landing of the invasion force in 1281.</a:t>
            </a:r>
          </a:p>
        </p:txBody>
      </p:sp>
      <p:sp>
        <p:nvSpPr>
          <p:cNvPr id="71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F47282A-AB2D-4244-B57C-39803A5BDABD}" type="slidenum">
              <a:rPr lang="en-US" altLang="en-US" sz="1200">
                <a:latin typeface="Calibri" pitchFamily="34" charset="0"/>
              </a:rPr>
              <a:pPr eaLnBrk="1" hangingPunct="1"/>
              <a:t>3</a:t>
            </a:fld>
            <a:endParaRPr lang="en-US" altLang="en-US" sz="1200">
              <a:latin typeface="Calibri" pitchFamily="34" charset="0"/>
            </a:endParaRPr>
          </a:p>
        </p:txBody>
      </p:sp>
    </p:spTree>
    <p:extLst>
      <p:ext uri="{BB962C8B-B14F-4D97-AF65-F5344CB8AC3E}">
        <p14:creationId xmlns:p14="http://schemas.microsoft.com/office/powerpoint/2010/main" val="1905662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 of the table:</a:t>
            </a:r>
            <a:r>
              <a:rPr lang="en-US" altLang="en-US" baseline="0" dirty="0" smtClean="0"/>
              <a:t> A chronology of Mongolia and China; Central Asia and the Middle East; Russia; and Korea, Japan, and Southeast Asia from 1200-1400.</a:t>
            </a:r>
            <a:endParaRPr lang="en-US" altLang="en-US" dirty="0" smtClean="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35921C6-7111-48C7-BE70-2CE05994470A}"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121309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Figure 12.1:</a:t>
            </a:r>
            <a:r>
              <a:rPr lang="en-US" altLang="en-US" baseline="0" dirty="0" smtClean="0"/>
              <a:t> </a:t>
            </a:r>
            <a:r>
              <a:rPr lang="en-US" altLang="en-US" dirty="0" smtClean="0"/>
              <a:t>Mongol Rulers, 1206–1260. The names of the Great Khans are shown in bold type. Those who founded the regional khanates are listed with their dates of rule.</a:t>
            </a:r>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EB068F9-0112-49E1-88FD-AAA7E58E6E76}"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3550298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Passport.</a:t>
            </a:r>
            <a:r>
              <a:rPr lang="en-US" altLang="en-US" baseline="0" dirty="0" smtClean="0"/>
              <a:t> </a:t>
            </a:r>
            <a:r>
              <a:rPr lang="en-US" altLang="en-US" dirty="0" smtClean="0"/>
              <a:t>The Mongol Empire facilitated the movement of products, merchants, and diplomats over long distances. Travelers frequently encountered new languages, laws, and customs. The paisa (from a Chinese word for “card” or “sign”), with its inscription in Mongolian, proclaimed that the traveler had the ruler’s permission to travel through the region. Europeans later adopted the practice, thus making the paisa the ancestor of modern pass- ports.</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78F49BE-2215-4C31-A1B4-93E515E6758B}"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1065608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12.1: </a:t>
            </a:r>
            <a:r>
              <a:rPr lang="en-US" altLang="en-US" b="1" dirty="0" smtClean="0"/>
              <a:t>The Mongol Domains in Eurasia in 1300. </a:t>
            </a:r>
            <a:r>
              <a:rPr lang="en-US" altLang="en-US" dirty="0" smtClean="0"/>
              <a:t>After the death of </a:t>
            </a:r>
            <a:r>
              <a:rPr lang="en-US" altLang="en-US" dirty="0" err="1" smtClean="0"/>
              <a:t>Chinggis</a:t>
            </a:r>
            <a:r>
              <a:rPr lang="en-US" altLang="en-US" dirty="0" smtClean="0"/>
              <a:t> Khan in 1227, his empire was divided among his sons and grandsons. Son </a:t>
            </a:r>
            <a:r>
              <a:rPr lang="en-US" altLang="en-US" dirty="0" err="1" smtClean="0"/>
              <a:t>Ögödei</a:t>
            </a:r>
            <a:r>
              <a:rPr lang="en-US" altLang="en-US" dirty="0" smtClean="0"/>
              <a:t> succeeded </a:t>
            </a:r>
            <a:r>
              <a:rPr lang="en-US" altLang="en-US" dirty="0" err="1" smtClean="0"/>
              <a:t>Chinggis</a:t>
            </a:r>
            <a:r>
              <a:rPr lang="en-US" altLang="en-US" dirty="0" smtClean="0"/>
              <a:t> as Great Khan. Grandson </a:t>
            </a:r>
            <a:r>
              <a:rPr lang="en-US" altLang="en-US" dirty="0" err="1" smtClean="0"/>
              <a:t>Khubilai</a:t>
            </a:r>
            <a:r>
              <a:rPr lang="en-US" altLang="en-US" dirty="0" smtClean="0"/>
              <a:t> expanded the domain of the Great Khan into southern China by 1279. Grandson </a:t>
            </a:r>
            <a:r>
              <a:rPr lang="en-US" altLang="en-US" dirty="0" err="1" smtClean="0"/>
              <a:t>Hülegu</a:t>
            </a:r>
            <a:r>
              <a:rPr lang="en-US" altLang="en-US" dirty="0" smtClean="0"/>
              <a:t>̈ was the first Il-khan in the Middle East. Grandson </a:t>
            </a:r>
            <a:r>
              <a:rPr lang="en-US" altLang="en-US" dirty="0" err="1" smtClean="0"/>
              <a:t>Batu</a:t>
            </a:r>
            <a:r>
              <a:rPr lang="en-US" altLang="en-US" dirty="0" smtClean="0"/>
              <a:t> founded the Khanate of the Golden Horde in southern Russia. Son Chagatai ruled the Chagatai Khanate in Central Asia. © Cengage Learning</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60B0BAC-2C51-4046-BD86-C737D1797914}"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1711348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12.2: </a:t>
            </a:r>
            <a:r>
              <a:rPr lang="en-US" altLang="en-US" b="1" dirty="0" smtClean="0"/>
              <a:t>Western Eurasia in the 1300s.</a:t>
            </a:r>
            <a:r>
              <a:rPr lang="en-US" altLang="en-US" b="1" baseline="0" dirty="0" smtClean="0"/>
              <a:t> </a:t>
            </a:r>
            <a:r>
              <a:rPr lang="en-US" altLang="en-US" dirty="0" err="1" smtClean="0"/>
              <a:t>Ghazan’s</a:t>
            </a:r>
            <a:r>
              <a:rPr lang="en-US" altLang="en-US" dirty="0" smtClean="0"/>
              <a:t> conversion to Islam in 1295 upset the delicate balance of power in Mongol domains. European leaders abandoned their hope of finding an Il-khan ally against the Muslim defenders in Palestine, while an alliance between the </a:t>
            </a:r>
            <a:r>
              <a:rPr lang="en-US" altLang="en-US" dirty="0" err="1" smtClean="0"/>
              <a:t>Mamluks</a:t>
            </a:r>
            <a:r>
              <a:rPr lang="en-US" altLang="en-US" dirty="0" smtClean="0"/>
              <a:t> and the Golden Horde kept the Il-khans from advancing west. This helped the Europeans retain their lands in Palestine and Syria. © Cengage Learning</a:t>
            </a: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B2093B6-7CD7-4B6C-8C11-D1EB1D3A7143}"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800158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Tomb of </a:t>
            </a:r>
            <a:r>
              <a:rPr lang="en-US" altLang="en-US" dirty="0" err="1" smtClean="0"/>
              <a:t>Timur</a:t>
            </a:r>
            <a:r>
              <a:rPr lang="en-US" altLang="en-US" dirty="0" smtClean="0"/>
              <a:t> in Samarkand.</a:t>
            </a:r>
            <a:r>
              <a:rPr lang="en-US" altLang="en-US" baseline="0" dirty="0" smtClean="0"/>
              <a:t> </a:t>
            </a:r>
            <a:r>
              <a:rPr lang="en-US" altLang="en-US" dirty="0" smtClean="0"/>
              <a:t>The turquoise tiles that cover the dome are typical of </a:t>
            </a:r>
            <a:r>
              <a:rPr lang="en-US" altLang="en-US" dirty="0" err="1" smtClean="0"/>
              <a:t>Timurid</a:t>
            </a:r>
            <a:r>
              <a:rPr lang="en-US" altLang="en-US" dirty="0" smtClean="0"/>
              <a:t> architectural decoration. </a:t>
            </a:r>
            <a:r>
              <a:rPr lang="en-US" altLang="en-US" dirty="0" err="1" smtClean="0"/>
              <a:t>Timur’s</a:t>
            </a:r>
            <a:r>
              <a:rPr lang="en-US" altLang="en-US" dirty="0" smtClean="0"/>
              <a:t> family ornamented his capital with an enormous mosque, three large religious colleges facing one another on three sides of an open plaza, and a lane of brilliantly tiled </a:t>
            </a:r>
            <a:r>
              <a:rPr lang="en-US" altLang="en-US" dirty="0" err="1" smtClean="0"/>
              <a:t>Timurid</a:t>
            </a:r>
            <a:r>
              <a:rPr lang="en-US" altLang="en-US" dirty="0" smtClean="0"/>
              <a:t> family tombs in the midst of a cemetery. </a:t>
            </a:r>
            <a:r>
              <a:rPr lang="en-US" altLang="en-US" dirty="0" err="1" smtClean="0"/>
              <a:t>Timur</a:t>
            </a:r>
            <a:r>
              <a:rPr lang="en-US" altLang="en-US" dirty="0" smtClean="0"/>
              <a:t> brought craftsmen to Samarkand from the lands he conquered to build these magnificent structures.</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E196D92-70DF-4ECF-A72C-861D6BFECA22}"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2837498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Astronomy and Engineering.</a:t>
            </a:r>
            <a:r>
              <a:rPr lang="en-US" altLang="en-US" baseline="0" dirty="0" smtClean="0"/>
              <a:t> </a:t>
            </a:r>
            <a:r>
              <a:rPr lang="en-US" altLang="en-US" dirty="0" smtClean="0"/>
              <a:t>Observational astronomy went hand in hand not only with mathematics and </a:t>
            </a:r>
            <a:r>
              <a:rPr lang="en-US" altLang="en-US" dirty="0" err="1" smtClean="0"/>
              <a:t>calendrical</a:t>
            </a:r>
            <a:r>
              <a:rPr lang="en-US" altLang="en-US" dirty="0" smtClean="0"/>
              <a:t> science but also with engineering as the construction of platforms, instruments for celestial measurement, and armillary spheres became more sophisticated. This manual in Persian, completed in the 1500s but illustrating activities of the Il-khan period, illustrates the use of a plumb line with an enormous armillary sphere.</a:t>
            </a: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16AF146-234F-4746-88A8-5A3858B388F9}"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7486760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32338" y="2648932"/>
            <a:ext cx="4335462" cy="1569660"/>
          </a:xfrm>
        </p:spPr>
        <p:txBody>
          <a:bodyPr/>
          <a:lstStyle/>
          <a:p>
            <a:pPr eaLnBrk="1" hangingPunct="1">
              <a:spcBef>
                <a:spcPct val="20000"/>
              </a:spcBef>
            </a:pPr>
            <a:r>
              <a:rPr lang="en-US" altLang="en-US" sz="3200" dirty="0" smtClean="0">
                <a:latin typeface="Arial" pitchFamily="34" charset="0"/>
              </a:rPr>
              <a:t>Chapter 12</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Mongol Eurasia and its Aftermath, 1200-1500</a:t>
            </a:r>
          </a:p>
        </p:txBody>
      </p:sp>
    </p:spTree>
    <p:extLst>
      <p:ext uri="{BB962C8B-B14F-4D97-AF65-F5344CB8AC3E}">
        <p14:creationId xmlns:p14="http://schemas.microsoft.com/office/powerpoint/2010/main" val="3311795175"/>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The Mongols and Islam, 1260–1500</a:t>
            </a:r>
          </a:p>
        </p:txBody>
      </p:sp>
      <p:sp>
        <p:nvSpPr>
          <p:cNvPr id="126979" name="Rectangle 3"/>
          <p:cNvSpPr>
            <a:spLocks noGrp="1" noChangeArrowheads="1"/>
          </p:cNvSpPr>
          <p:nvPr>
            <p:ph type="body" idx="1"/>
          </p:nvPr>
        </p:nvSpPr>
        <p:spPr>
          <a:xfrm>
            <a:off x="685800" y="1752600"/>
            <a:ext cx="8382000" cy="4721225"/>
          </a:xfrm>
        </p:spPr>
        <p:txBody>
          <a:bodyPr/>
          <a:lstStyle/>
          <a:p>
            <a:pPr eaLnBrk="1" hangingPunct="1">
              <a:buFontTx/>
              <a:buChar char="•"/>
              <a:defRPr/>
            </a:pPr>
            <a:r>
              <a:rPr lang="en-US" dirty="0" smtClean="0">
                <a:cs typeface="+mn-cs"/>
              </a:rPr>
              <a:t>Mongol Rivalry</a:t>
            </a:r>
          </a:p>
          <a:p>
            <a:pPr marL="1085850" lvl="1" indent="-342900" eaLnBrk="1" hangingPunct="1">
              <a:buFontTx/>
              <a:buChar char="•"/>
              <a:defRPr/>
            </a:pPr>
            <a:r>
              <a:rPr lang="en-US" dirty="0" smtClean="0"/>
              <a:t>Il-khans and the Golden Horde</a:t>
            </a:r>
          </a:p>
          <a:p>
            <a:pPr eaLnBrk="1" hangingPunct="1">
              <a:buFontTx/>
              <a:buChar char="•"/>
              <a:defRPr/>
            </a:pPr>
            <a:r>
              <a:rPr lang="en-US" dirty="0" smtClean="0">
                <a:cs typeface="+mn-cs"/>
              </a:rPr>
              <a:t>Islam and the State</a:t>
            </a:r>
          </a:p>
          <a:p>
            <a:pPr marL="1085850" lvl="1" indent="-342900" eaLnBrk="1" hangingPunct="1">
              <a:buFontTx/>
              <a:buChar char="•"/>
              <a:defRPr/>
            </a:pPr>
            <a:r>
              <a:rPr lang="en-US" dirty="0" smtClean="0"/>
              <a:t>Tax farming, revenue and Il-khan fall</a:t>
            </a:r>
          </a:p>
          <a:p>
            <a:pPr marL="1085850" lvl="1" indent="-342900" eaLnBrk="1" hangingPunct="1">
              <a:buFontTx/>
              <a:buChar char="•"/>
              <a:defRPr/>
            </a:pPr>
            <a:r>
              <a:rPr lang="en-US" dirty="0" smtClean="0"/>
              <a:t>Rise of </a:t>
            </a:r>
            <a:r>
              <a:rPr lang="en-US" dirty="0" err="1" smtClean="0"/>
              <a:t>Timur</a:t>
            </a:r>
            <a:endParaRPr lang="en-US" dirty="0" smtClean="0"/>
          </a:p>
          <a:p>
            <a:pPr eaLnBrk="1" hangingPunct="1">
              <a:buFontTx/>
              <a:buChar char="•"/>
              <a:defRPr/>
            </a:pPr>
            <a:r>
              <a:rPr lang="en-US" dirty="0" smtClean="0">
                <a:cs typeface="+mn-cs"/>
              </a:rPr>
              <a:t>Culture and Science in Islamic Eurasia</a:t>
            </a:r>
          </a:p>
          <a:p>
            <a:pPr marL="1085850" lvl="1" indent="-342900" eaLnBrk="1" hangingPunct="1">
              <a:buFontTx/>
              <a:buChar char="•"/>
              <a:defRPr/>
            </a:pPr>
            <a:r>
              <a:rPr lang="en-US" dirty="0" smtClean="0"/>
              <a:t>Literature: </a:t>
            </a:r>
            <a:r>
              <a:rPr lang="en-US" dirty="0" err="1" smtClean="0"/>
              <a:t>Juvaini</a:t>
            </a:r>
            <a:r>
              <a:rPr lang="en-US" dirty="0" smtClean="0"/>
              <a:t> and </a:t>
            </a:r>
            <a:r>
              <a:rPr lang="en-US" dirty="0" err="1" smtClean="0"/>
              <a:t>Rashad</a:t>
            </a:r>
            <a:r>
              <a:rPr lang="en-US" dirty="0" smtClean="0"/>
              <a:t> al-Din</a:t>
            </a:r>
          </a:p>
          <a:p>
            <a:pPr marL="1085850" lvl="1" indent="-342900" eaLnBrk="1" hangingPunct="1">
              <a:buFontTx/>
              <a:buChar char="•"/>
              <a:defRPr/>
            </a:pPr>
            <a:r>
              <a:rPr lang="en-US" dirty="0" smtClean="0"/>
              <a:t>Science, astronomy and mathematics</a:t>
            </a:r>
          </a:p>
        </p:txBody>
      </p:sp>
    </p:spTree>
    <p:extLst>
      <p:ext uri="{BB962C8B-B14F-4D97-AF65-F5344CB8AC3E}">
        <p14:creationId xmlns:p14="http://schemas.microsoft.com/office/powerpoint/2010/main" val="4028548986"/>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1"/>
            <a:ext cx="7772400" cy="533400"/>
          </a:xfrm>
        </p:spPr>
        <p:txBody>
          <a:bodyPr/>
          <a:lstStyle/>
          <a:p>
            <a:r>
              <a:rPr lang="en-US" altLang="en-US" sz="2600" dirty="0" smtClean="0"/>
              <a:t>Western Eurasia in the 1300s</a:t>
            </a:r>
            <a:endParaRPr lang="en-US" sz="2600" dirty="0"/>
          </a:p>
        </p:txBody>
      </p:sp>
      <p:pic>
        <p:nvPicPr>
          <p:cNvPr id="19457" name="Picture 1" descr="Map 13.2: Western Eurasia in the 1300s. Ghazan’s conversion to Islam in 1295 upset the delicate balance of power in Mongol domains. European leaders abandoned their hope of finding an Il-khan ally against the Muslim defenders in Palestine, while an alliance between the Mamluks and the Golden Horde kept the Il-khans from advancing west. This helped the Europeans retain their lands in Palestine and Syri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17884"/>
            <a:ext cx="8636000"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581001"/>
            <a:ext cx="1371600" cy="276999"/>
          </a:xfrm>
        </p:spPr>
        <p:txBody>
          <a:bodyPr/>
          <a:lstStyle/>
          <a:p>
            <a:r>
              <a:rPr lang="en-US" altLang="en-US" sz="1200" b="1" dirty="0" smtClean="0"/>
              <a:t>Map 12.2 p332</a:t>
            </a:r>
          </a:p>
        </p:txBody>
      </p:sp>
    </p:spTree>
    <p:extLst>
      <p:ext uri="{BB962C8B-B14F-4D97-AF65-F5344CB8AC3E}">
        <p14:creationId xmlns:p14="http://schemas.microsoft.com/office/powerpoint/2010/main" val="1383192977"/>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73300" y="-6220"/>
            <a:ext cx="4508500" cy="492443"/>
          </a:xfrm>
        </p:spPr>
        <p:txBody>
          <a:bodyPr/>
          <a:lstStyle/>
          <a:p>
            <a:r>
              <a:rPr lang="en-US" altLang="en-US" sz="2600" dirty="0" smtClean="0"/>
              <a:t>Tomb of </a:t>
            </a:r>
            <a:r>
              <a:rPr lang="en-US" altLang="en-US" sz="2600" dirty="0" err="1" smtClean="0"/>
              <a:t>Timur</a:t>
            </a:r>
            <a:r>
              <a:rPr lang="en-US" altLang="en-US" sz="2600" dirty="0" smtClean="0"/>
              <a:t> in Samarkand</a:t>
            </a:r>
            <a:endParaRPr lang="en-US" sz="2600" dirty="0"/>
          </a:p>
        </p:txBody>
      </p:sp>
      <p:pic>
        <p:nvPicPr>
          <p:cNvPr id="21505" name="Picture 1" descr="Tomb of Timur in Samarkand. The turquoise tiles that cover the dome are typical of Timurid architectural decoration. Timur’s family ornamented his capital with an enormous mosque, three large religious colleges facing one another on three sides of an open plaza, and a lane of brilliantly tiled Timurid family tombs in the midst of a cemetery. Timur brought craftsmen to Samarkand from the lands he conquered to build these magnificent structur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73300" y="537340"/>
            <a:ext cx="4508500" cy="6244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8777"/>
            <a:ext cx="685800" cy="276999"/>
          </a:xfrm>
        </p:spPr>
        <p:txBody>
          <a:bodyPr/>
          <a:lstStyle/>
          <a:p>
            <a:r>
              <a:rPr lang="en-US" altLang="en-US" sz="1200" b="1" dirty="0" smtClean="0"/>
              <a:t> p333</a:t>
            </a:r>
          </a:p>
        </p:txBody>
      </p:sp>
    </p:spTree>
    <p:extLst>
      <p:ext uri="{BB962C8B-B14F-4D97-AF65-F5344CB8AC3E}">
        <p14:creationId xmlns:p14="http://schemas.microsoft.com/office/powerpoint/2010/main" val="3815503889"/>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Astronomy and Engineering</a:t>
            </a:r>
            <a:endParaRPr lang="en-US" sz="2600" dirty="0"/>
          </a:p>
        </p:txBody>
      </p:sp>
      <p:pic>
        <p:nvPicPr>
          <p:cNvPr id="23553" name="Picture 1" descr="Astronomy and Engineering. Observational astronomy went hand in hand not only with mathematics and calendrical science but also with engineering as the construction of platforms, instruments for celestial measurement, and armillary spheres became more sophisticated. This manual in Persian, completed in the 1500s but illustrating activities of the Il-khan period, illustrates the use of a plumb line with an enormous armillary spher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197100" y="576050"/>
            <a:ext cx="4660900" cy="623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81001"/>
            <a:ext cx="533400" cy="276999"/>
          </a:xfrm>
        </p:spPr>
        <p:txBody>
          <a:bodyPr/>
          <a:lstStyle/>
          <a:p>
            <a:r>
              <a:rPr lang="en-US" altLang="en-US" sz="1200" b="1" dirty="0" smtClean="0"/>
              <a:t>p333</a:t>
            </a:r>
            <a:endParaRPr lang="en-US" sz="1200" dirty="0"/>
          </a:p>
        </p:txBody>
      </p:sp>
    </p:spTree>
    <p:extLst>
      <p:ext uri="{BB962C8B-B14F-4D97-AF65-F5344CB8AC3E}">
        <p14:creationId xmlns:p14="http://schemas.microsoft.com/office/powerpoint/2010/main" val="1857930592"/>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685800" y="160338"/>
            <a:ext cx="7772400" cy="1431925"/>
          </a:xfrm>
        </p:spPr>
        <p:txBody>
          <a:bodyPr/>
          <a:lstStyle/>
          <a:p>
            <a:pPr eaLnBrk="1" hangingPunct="1">
              <a:defRPr/>
            </a:pPr>
            <a:r>
              <a:rPr lang="en-US" dirty="0" smtClean="0">
                <a:solidFill>
                  <a:schemeClr val="tx1"/>
                </a:solidFill>
                <a:cs typeface="+mj-cs"/>
              </a:rPr>
              <a:t>Regional Responses in Western Eurasia</a:t>
            </a:r>
          </a:p>
        </p:txBody>
      </p:sp>
      <p:sp>
        <p:nvSpPr>
          <p:cNvPr id="128003" name="Rectangle 3"/>
          <p:cNvSpPr>
            <a:spLocks noGrp="1" noChangeArrowheads="1"/>
          </p:cNvSpPr>
          <p:nvPr>
            <p:ph type="body" idx="1"/>
          </p:nvPr>
        </p:nvSpPr>
        <p:spPr>
          <a:xfrm>
            <a:off x="685800" y="1752600"/>
            <a:ext cx="7772400" cy="5029200"/>
          </a:xfrm>
        </p:spPr>
        <p:txBody>
          <a:bodyPr/>
          <a:lstStyle/>
          <a:p>
            <a:pPr eaLnBrk="1" hangingPunct="1">
              <a:buFontTx/>
              <a:buChar char="•"/>
              <a:defRPr/>
            </a:pPr>
            <a:r>
              <a:rPr lang="en-US" dirty="0" smtClean="0">
                <a:cs typeface="+mn-cs"/>
              </a:rPr>
              <a:t>Russia and Rule from Afar</a:t>
            </a:r>
          </a:p>
          <a:p>
            <a:pPr marL="1085850" lvl="1" indent="-342900" eaLnBrk="1" hangingPunct="1">
              <a:buFontTx/>
              <a:buChar char="•"/>
              <a:defRPr/>
            </a:pPr>
            <a:r>
              <a:rPr lang="en-US" dirty="0" smtClean="0"/>
              <a:t>Novgorod, Moscow and decline of Kiev</a:t>
            </a:r>
          </a:p>
          <a:p>
            <a:pPr marL="1085850" lvl="1" indent="-342900" eaLnBrk="1" hangingPunct="1">
              <a:buFontTx/>
              <a:buChar char="•"/>
              <a:defRPr/>
            </a:pPr>
            <a:r>
              <a:rPr lang="en-US" dirty="0" smtClean="0"/>
              <a:t>Impact of Mongol rule on Russia</a:t>
            </a:r>
          </a:p>
          <a:p>
            <a:pPr eaLnBrk="1" hangingPunct="1">
              <a:buFontTx/>
              <a:buChar char="•"/>
              <a:defRPr/>
            </a:pPr>
            <a:r>
              <a:rPr lang="en-US" dirty="0" smtClean="0">
                <a:cs typeface="+mn-cs"/>
              </a:rPr>
              <a:t>New States in Eastern Europe and Anatolia</a:t>
            </a:r>
          </a:p>
          <a:p>
            <a:pPr marL="1085850" lvl="1" indent="-342900" eaLnBrk="1" hangingPunct="1">
              <a:buFontTx/>
              <a:buChar char="•"/>
              <a:defRPr/>
            </a:pPr>
            <a:r>
              <a:rPr lang="en-US" dirty="0" smtClean="0"/>
              <a:t>Fulcrum for European-Mongol contact</a:t>
            </a:r>
          </a:p>
          <a:p>
            <a:pPr marL="1085850" lvl="1" indent="-342900" eaLnBrk="1" hangingPunct="1">
              <a:buFontTx/>
              <a:buChar char="•"/>
              <a:defRPr/>
            </a:pPr>
            <a:r>
              <a:rPr lang="en-US" dirty="0" smtClean="0"/>
              <a:t>Anatolia</a:t>
            </a:r>
          </a:p>
        </p:txBody>
      </p:sp>
    </p:spTree>
    <p:extLst>
      <p:ext uri="{BB962C8B-B14F-4D97-AF65-F5344CB8AC3E}">
        <p14:creationId xmlns:p14="http://schemas.microsoft.com/office/powerpoint/2010/main" val="84395200"/>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76200"/>
            <a:ext cx="4876800" cy="492443"/>
          </a:xfrm>
        </p:spPr>
        <p:txBody>
          <a:bodyPr/>
          <a:lstStyle/>
          <a:p>
            <a:r>
              <a:rPr lang="en-US" altLang="en-US" sz="2600" dirty="0" smtClean="0"/>
              <a:t>Transformation of the Kremlin</a:t>
            </a:r>
            <a:endParaRPr lang="en-US" sz="2600" dirty="0"/>
          </a:p>
        </p:txBody>
      </p:sp>
      <p:pic>
        <p:nvPicPr>
          <p:cNvPr id="26625" name="Picture 1" descr="Transformation of the Kremlin. Like other northern Europeans, the Russians preferred to build in wood, which was easy to handle and comfortable to live in. But they fortified important political centers with stone ramparts. In the 1300s, the city of Moscow emerged as a new capital, and its old wooden palace, the Kremlin, was gradually transformed into a stone structur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5349" y="630212"/>
            <a:ext cx="451104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611776"/>
            <a:ext cx="685800" cy="276999"/>
          </a:xfrm>
        </p:spPr>
        <p:txBody>
          <a:bodyPr/>
          <a:lstStyle/>
          <a:p>
            <a:r>
              <a:rPr lang="en-US" altLang="en-US" sz="1200" b="1" dirty="0" smtClean="0"/>
              <a:t> p335</a:t>
            </a:r>
          </a:p>
        </p:txBody>
      </p:sp>
    </p:spTree>
    <p:extLst>
      <p:ext uri="{BB962C8B-B14F-4D97-AF65-F5344CB8AC3E}">
        <p14:creationId xmlns:p14="http://schemas.microsoft.com/office/powerpoint/2010/main" val="573839844"/>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a:xfrm>
            <a:off x="685800" y="152400"/>
            <a:ext cx="7772400" cy="1447800"/>
          </a:xfrm>
        </p:spPr>
        <p:txBody>
          <a:bodyPr/>
          <a:lstStyle/>
          <a:p>
            <a:pPr eaLnBrk="1" hangingPunct="1"/>
            <a:r>
              <a:rPr lang="en-US" altLang="en-US" smtClean="0">
                <a:solidFill>
                  <a:schemeClr val="tx1"/>
                </a:solidFill>
                <a:latin typeface="Arial" pitchFamily="34" charset="0"/>
              </a:rPr>
              <a:t>Mongol Domination in China, 1271–1368</a:t>
            </a:r>
          </a:p>
        </p:txBody>
      </p:sp>
      <p:sp>
        <p:nvSpPr>
          <p:cNvPr id="28674" name="Rectangle 3"/>
          <p:cNvSpPr>
            <a:spLocks noGrp="1" noChangeArrowheads="1"/>
          </p:cNvSpPr>
          <p:nvPr>
            <p:ph type="body" idx="1"/>
          </p:nvPr>
        </p:nvSpPr>
        <p:spPr>
          <a:xfrm>
            <a:off x="685800" y="1752600"/>
            <a:ext cx="7772400" cy="4130675"/>
          </a:xfrm>
        </p:spPr>
        <p:txBody>
          <a:bodyPr/>
          <a:lstStyle/>
          <a:p>
            <a:pPr eaLnBrk="1" hangingPunct="1">
              <a:buFontTx/>
              <a:buChar char="•"/>
            </a:pPr>
            <a:r>
              <a:rPr lang="en-US" altLang="en-US" dirty="0" smtClean="0">
                <a:latin typeface="Arial" pitchFamily="34" charset="0"/>
              </a:rPr>
              <a:t>The Yuan Empire, 1279–1368</a:t>
            </a:r>
          </a:p>
          <a:p>
            <a:pPr marL="1085850" lvl="1" indent="-342900" eaLnBrk="1" hangingPunct="1">
              <a:buFontTx/>
              <a:buChar char="•"/>
            </a:pPr>
            <a:r>
              <a:rPr lang="en-US" altLang="en-US" dirty="0" smtClean="0">
                <a:latin typeface="Arial" pitchFamily="34" charset="0"/>
              </a:rPr>
              <a:t>Mongol rule and Chinese tradition</a:t>
            </a:r>
          </a:p>
          <a:p>
            <a:pPr marL="1085850" lvl="1" indent="-342900" eaLnBrk="1" hangingPunct="1">
              <a:buFontTx/>
              <a:buChar char="•"/>
            </a:pPr>
            <a:r>
              <a:rPr lang="en-US" altLang="en-US" dirty="0" smtClean="0">
                <a:latin typeface="Arial" pitchFamily="34" charset="0"/>
              </a:rPr>
              <a:t>Political unification</a:t>
            </a:r>
          </a:p>
          <a:p>
            <a:pPr marL="1085850" lvl="1" indent="-342900" eaLnBrk="1" hangingPunct="1">
              <a:buFontTx/>
              <a:buChar char="•"/>
            </a:pPr>
            <a:r>
              <a:rPr lang="en-US" altLang="en-US" dirty="0" smtClean="0">
                <a:latin typeface="Arial" pitchFamily="34" charset="0"/>
              </a:rPr>
              <a:t>Urban prosperity vs. rural neglect</a:t>
            </a:r>
          </a:p>
          <a:p>
            <a:pPr eaLnBrk="1" hangingPunct="1">
              <a:buFontTx/>
              <a:buChar char="•"/>
            </a:pPr>
            <a:r>
              <a:rPr lang="en-US" altLang="en-US" dirty="0" smtClean="0">
                <a:latin typeface="Arial" pitchFamily="34" charset="0"/>
              </a:rPr>
              <a:t>The Fall of the Yuan Empire</a:t>
            </a:r>
          </a:p>
          <a:p>
            <a:pPr marL="1085850" lvl="1" indent="-342900" eaLnBrk="1" hangingPunct="1">
              <a:buFontTx/>
              <a:buChar char="•"/>
            </a:pPr>
            <a:r>
              <a:rPr lang="en-US" altLang="en-US" dirty="0" smtClean="0">
                <a:latin typeface="Arial" pitchFamily="34" charset="0"/>
              </a:rPr>
              <a:t>Anti-Mongol rebellions</a:t>
            </a:r>
          </a:p>
          <a:p>
            <a:pPr marL="1085850" lvl="1" indent="-342900" eaLnBrk="1" hangingPunct="1">
              <a:buFontTx/>
              <a:buChar char="•"/>
            </a:pPr>
            <a:r>
              <a:rPr lang="en-US" altLang="en-US" dirty="0" smtClean="0">
                <a:latin typeface="Arial" pitchFamily="34" charset="0"/>
              </a:rPr>
              <a:t>Deterioration of state</a:t>
            </a:r>
          </a:p>
        </p:txBody>
      </p:sp>
    </p:spTree>
    <p:extLst>
      <p:ext uri="{BB962C8B-B14F-4D97-AF65-F5344CB8AC3E}">
        <p14:creationId xmlns:p14="http://schemas.microsoft.com/office/powerpoint/2010/main" val="2311242867"/>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685800" y="276225"/>
            <a:ext cx="6096000" cy="1200150"/>
          </a:xfrm>
        </p:spPr>
        <p:txBody>
          <a:bodyPr/>
          <a:lstStyle/>
          <a:p>
            <a:pPr eaLnBrk="1" hangingPunct="1"/>
            <a:r>
              <a:rPr lang="en-US" altLang="en-US" sz="3600" dirty="0" smtClean="0">
                <a:solidFill>
                  <a:schemeClr val="tx1"/>
                </a:solidFill>
                <a:latin typeface="Arial" pitchFamily="34" charset="0"/>
              </a:rPr>
              <a:t>The Early Ming Empire,</a:t>
            </a:r>
            <a:r>
              <a:rPr lang="en-US" altLang="en-US" sz="3600" baseline="0" dirty="0" smtClean="0">
                <a:solidFill>
                  <a:schemeClr val="tx1"/>
                </a:solidFill>
                <a:latin typeface="Arial" pitchFamily="34" charset="0"/>
              </a:rPr>
              <a:t> </a:t>
            </a:r>
            <a:r>
              <a:rPr lang="en-US" altLang="en-US" sz="3600" dirty="0" smtClean="0">
                <a:solidFill>
                  <a:schemeClr val="tx1"/>
                </a:solidFill>
                <a:latin typeface="Arial" pitchFamily="34" charset="0"/>
              </a:rPr>
              <a:t>1368–1500</a:t>
            </a:r>
          </a:p>
        </p:txBody>
      </p:sp>
      <p:sp>
        <p:nvSpPr>
          <p:cNvPr id="130051" name="Rectangle 3"/>
          <p:cNvSpPr>
            <a:spLocks noGrp="1" noChangeArrowheads="1"/>
          </p:cNvSpPr>
          <p:nvPr>
            <p:ph type="body" idx="1"/>
          </p:nvPr>
        </p:nvSpPr>
        <p:spPr>
          <a:xfrm>
            <a:off x="685800" y="1524000"/>
            <a:ext cx="7772400" cy="5164138"/>
          </a:xfrm>
        </p:spPr>
        <p:txBody>
          <a:bodyPr/>
          <a:lstStyle/>
          <a:p>
            <a:pPr eaLnBrk="1" hangingPunct="1">
              <a:buFontTx/>
              <a:buChar char="•"/>
              <a:defRPr/>
            </a:pPr>
            <a:r>
              <a:rPr lang="en-US" dirty="0" smtClean="0">
                <a:cs typeface="+mn-cs"/>
              </a:rPr>
              <a:t>Ming China on a Mongol Foundation</a:t>
            </a:r>
          </a:p>
          <a:p>
            <a:pPr marL="1085850" lvl="1" indent="-342900" eaLnBrk="1" hangingPunct="1">
              <a:buFontTx/>
              <a:buChar char="•"/>
              <a:defRPr/>
            </a:pPr>
            <a:r>
              <a:rPr lang="en-US" dirty="0" smtClean="0"/>
              <a:t>Zhu </a:t>
            </a:r>
            <a:r>
              <a:rPr lang="en-US" dirty="0" err="1" smtClean="0"/>
              <a:t>Yuanzhang</a:t>
            </a:r>
            <a:r>
              <a:rPr lang="en-US" dirty="0" smtClean="0"/>
              <a:t> (</a:t>
            </a:r>
            <a:r>
              <a:rPr lang="en-US" dirty="0" err="1" smtClean="0"/>
              <a:t>Hongwu</a:t>
            </a:r>
            <a:r>
              <a:rPr lang="en-US" dirty="0" smtClean="0"/>
              <a:t>)</a:t>
            </a:r>
          </a:p>
          <a:p>
            <a:pPr marL="1085850" lvl="1" indent="-342900" eaLnBrk="1" hangingPunct="1">
              <a:buFontTx/>
              <a:buChar char="•"/>
              <a:defRPr/>
            </a:pPr>
            <a:r>
              <a:rPr lang="en-US" dirty="0" err="1" smtClean="0"/>
              <a:t>Yongle</a:t>
            </a:r>
            <a:endParaRPr lang="en-US" dirty="0" smtClean="0"/>
          </a:p>
          <a:p>
            <a:pPr marL="1485900" lvl="2" indent="-342900" eaLnBrk="1" hangingPunct="1">
              <a:defRPr/>
            </a:pPr>
            <a:r>
              <a:rPr lang="en-US" dirty="0" smtClean="0"/>
              <a:t>Beijing reconstruction</a:t>
            </a:r>
          </a:p>
          <a:p>
            <a:pPr marL="1485900" lvl="2" indent="-342900" eaLnBrk="1" hangingPunct="1">
              <a:defRPr/>
            </a:pPr>
            <a:r>
              <a:rPr lang="en-US" dirty="0" err="1" smtClean="0"/>
              <a:t>Zheng</a:t>
            </a:r>
            <a:r>
              <a:rPr lang="en-US" dirty="0" smtClean="0"/>
              <a:t> He and naval expansion</a:t>
            </a:r>
          </a:p>
          <a:p>
            <a:pPr eaLnBrk="1" hangingPunct="1">
              <a:buFontTx/>
              <a:buChar char="•"/>
              <a:defRPr/>
            </a:pPr>
            <a:r>
              <a:rPr lang="en-US" dirty="0" smtClean="0">
                <a:cs typeface="+mn-cs"/>
              </a:rPr>
              <a:t>Technology and Population</a:t>
            </a:r>
          </a:p>
          <a:p>
            <a:pPr eaLnBrk="1" hangingPunct="1">
              <a:buFontTx/>
              <a:buChar char="•"/>
              <a:defRPr/>
            </a:pPr>
            <a:r>
              <a:rPr lang="en-US" dirty="0" smtClean="0">
                <a:cs typeface="+mn-cs"/>
              </a:rPr>
              <a:t>The Ming Achievement</a:t>
            </a:r>
          </a:p>
          <a:p>
            <a:pPr marL="1085850" lvl="1" indent="-342900" eaLnBrk="1" hangingPunct="1">
              <a:buFontTx/>
              <a:buChar char="•"/>
              <a:defRPr/>
            </a:pPr>
            <a:r>
              <a:rPr lang="en-US" dirty="0" smtClean="0"/>
              <a:t>Wealth and culture</a:t>
            </a:r>
          </a:p>
          <a:p>
            <a:pPr marL="1085850" lvl="1" indent="-342900" eaLnBrk="1" hangingPunct="1">
              <a:buFontTx/>
              <a:buChar char="•"/>
              <a:defRPr/>
            </a:pPr>
            <a:r>
              <a:rPr lang="en-US" dirty="0" smtClean="0"/>
              <a:t>Lack of technological innovation</a:t>
            </a:r>
          </a:p>
        </p:txBody>
      </p:sp>
    </p:spTree>
    <p:extLst>
      <p:ext uri="{BB962C8B-B14F-4D97-AF65-F5344CB8AC3E}">
        <p14:creationId xmlns:p14="http://schemas.microsoft.com/office/powerpoint/2010/main" val="1562417737"/>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110"/>
            <a:ext cx="7848600" cy="492443"/>
          </a:xfrm>
        </p:spPr>
        <p:txBody>
          <a:bodyPr/>
          <a:lstStyle/>
          <a:p>
            <a:r>
              <a:rPr lang="en-US" altLang="en-US" sz="2600" dirty="0" smtClean="0"/>
              <a:t>The Ming Empire and Its Allies, 1368–1500</a:t>
            </a:r>
            <a:endParaRPr lang="en-US" sz="2600" dirty="0"/>
          </a:p>
        </p:txBody>
      </p:sp>
      <p:pic>
        <p:nvPicPr>
          <p:cNvPr id="30721" name="Picture 1" descr="Map 13.3: The Ming Empire and Its Allies, 1368–1500. The Ming Empire controlled China but had a hostile relationship with peoples in Mongolia and Inner Asia who had been under the rule of the Mongol Yuan emperors. Mongol attempts at conquest by sea were continued by the Ming mariner Zheng He. Between 1405 and 1433 he sailed to Southeast Asia and then beyond, to India, the Persian Gulf, and East Afric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762000" y="533400"/>
            <a:ext cx="7848600" cy="6054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81001"/>
            <a:ext cx="1219200" cy="276999"/>
          </a:xfrm>
        </p:spPr>
        <p:txBody>
          <a:bodyPr/>
          <a:lstStyle/>
          <a:p>
            <a:r>
              <a:rPr lang="en-US" altLang="en-US" sz="1200" b="1" dirty="0" smtClean="0"/>
              <a:t>Map 12.3 p340</a:t>
            </a:r>
          </a:p>
        </p:txBody>
      </p:sp>
    </p:spTree>
    <p:extLst>
      <p:ext uri="{BB962C8B-B14F-4D97-AF65-F5344CB8AC3E}">
        <p14:creationId xmlns:p14="http://schemas.microsoft.com/office/powerpoint/2010/main" val="152444819"/>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Centralization and Militarism</a:t>
            </a:r>
            <a:r>
              <a:rPr lang="en-US" altLang="en-US" baseline="0" dirty="0" smtClean="0">
                <a:solidFill>
                  <a:schemeClr val="tx1"/>
                </a:solidFill>
                <a:latin typeface="Arial" pitchFamily="34" charset="0"/>
              </a:rPr>
              <a:t> </a:t>
            </a:r>
            <a:r>
              <a:rPr lang="en-US" altLang="en-US" dirty="0" smtClean="0">
                <a:solidFill>
                  <a:schemeClr val="tx1"/>
                </a:solidFill>
                <a:latin typeface="Arial" pitchFamily="34" charset="0"/>
              </a:rPr>
              <a:t>in East Asia, 1200–1500</a:t>
            </a:r>
          </a:p>
        </p:txBody>
      </p:sp>
      <p:sp>
        <p:nvSpPr>
          <p:cNvPr id="32770" name="Rectangle 3"/>
          <p:cNvSpPr>
            <a:spLocks noGrp="1" noChangeArrowheads="1"/>
          </p:cNvSpPr>
          <p:nvPr>
            <p:ph type="body" idx="1"/>
          </p:nvPr>
        </p:nvSpPr>
        <p:spPr>
          <a:xfrm>
            <a:off x="685800" y="1752600"/>
            <a:ext cx="8153400" cy="5114925"/>
          </a:xfrm>
        </p:spPr>
        <p:txBody>
          <a:bodyPr/>
          <a:lstStyle/>
          <a:p>
            <a:pPr eaLnBrk="1" hangingPunct="1">
              <a:buFontTx/>
              <a:buChar char="•"/>
            </a:pPr>
            <a:r>
              <a:rPr lang="en-US" altLang="en-US" smtClean="0">
                <a:latin typeface="Arial" pitchFamily="34" charset="0"/>
              </a:rPr>
              <a:t>Korea from the Mongols to the Choson Dynasty, 1231–1500</a:t>
            </a:r>
          </a:p>
          <a:p>
            <a:pPr marL="1085850" lvl="1" indent="-342900" eaLnBrk="1" hangingPunct="1">
              <a:buFontTx/>
              <a:buChar char="•"/>
            </a:pPr>
            <a:r>
              <a:rPr lang="en-US" altLang="en-US" smtClean="0">
                <a:latin typeface="Arial" pitchFamily="34" charset="0"/>
              </a:rPr>
              <a:t>Koryo to Yi rule</a:t>
            </a:r>
          </a:p>
          <a:p>
            <a:pPr marL="1085850" lvl="1" indent="-342900" eaLnBrk="1" hangingPunct="1">
              <a:buFontTx/>
              <a:buChar char="•"/>
            </a:pPr>
            <a:r>
              <a:rPr lang="en-US" altLang="en-US" smtClean="0">
                <a:latin typeface="Arial" pitchFamily="34" charset="0"/>
              </a:rPr>
              <a:t>Military technology</a:t>
            </a:r>
          </a:p>
          <a:p>
            <a:pPr eaLnBrk="1" hangingPunct="1">
              <a:buFontTx/>
              <a:buChar char="•"/>
            </a:pPr>
            <a:r>
              <a:rPr lang="en-US" altLang="en-US" smtClean="0">
                <a:latin typeface="Arial" pitchFamily="34" charset="0"/>
              </a:rPr>
              <a:t>Political Transformation in Japan, 1274–1500</a:t>
            </a:r>
          </a:p>
          <a:p>
            <a:pPr marL="1085850" lvl="1" indent="-342900" eaLnBrk="1" hangingPunct="1">
              <a:buFontTx/>
              <a:buChar char="•"/>
            </a:pPr>
            <a:r>
              <a:rPr lang="en-US" altLang="en-US" smtClean="0">
                <a:latin typeface="Arial" pitchFamily="34" charset="0"/>
              </a:rPr>
              <a:t>Mongol impact: centralization</a:t>
            </a:r>
          </a:p>
          <a:p>
            <a:pPr eaLnBrk="1" hangingPunct="1">
              <a:buFontTx/>
              <a:buChar char="•"/>
            </a:pPr>
            <a:r>
              <a:rPr lang="en-US" altLang="en-US" smtClean="0">
                <a:latin typeface="Arial" pitchFamily="34" charset="0"/>
              </a:rPr>
              <a:t>The Emergence of Vietnam, 1200–1500</a:t>
            </a:r>
          </a:p>
          <a:p>
            <a:pPr marL="1085850" lvl="1" indent="-342900" eaLnBrk="1" hangingPunct="1">
              <a:buFontTx/>
              <a:buChar char="•"/>
            </a:pPr>
            <a:r>
              <a:rPr lang="en-US" altLang="en-US" smtClean="0">
                <a:latin typeface="Arial" pitchFamily="34" charset="0"/>
              </a:rPr>
              <a:t>Emergence of Annam</a:t>
            </a:r>
          </a:p>
        </p:txBody>
      </p:sp>
    </p:spTree>
    <p:extLst>
      <p:ext uri="{BB962C8B-B14F-4D97-AF65-F5344CB8AC3E}">
        <p14:creationId xmlns:p14="http://schemas.microsoft.com/office/powerpoint/2010/main" val="1411471862"/>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43182"/>
            <a:ext cx="7772400" cy="492443"/>
          </a:xfrm>
        </p:spPr>
        <p:txBody>
          <a:bodyPr/>
          <a:lstStyle/>
          <a:p>
            <a:r>
              <a:rPr lang="en-US" altLang="en-US" sz="2600" dirty="0" smtClean="0"/>
              <a:t>Martin </a:t>
            </a:r>
            <a:r>
              <a:rPr lang="en-US" altLang="en-US" sz="2600" dirty="0" err="1" smtClean="0"/>
              <a:t>Waldseemüller’s</a:t>
            </a:r>
            <a:r>
              <a:rPr lang="en-US" altLang="en-US" sz="2600" dirty="0" smtClean="0"/>
              <a:t> Map of the World</a:t>
            </a:r>
            <a:endParaRPr lang="en-US" sz="2600" dirty="0"/>
          </a:p>
        </p:txBody>
      </p:sp>
      <p:pic>
        <p:nvPicPr>
          <p:cNvPr id="4097" name="Picture 1" descr="Martin Waldseemüller’s Map of the World. This map, published in 1507 and included in a German geography book entitled Cosmographiae Introductio, marks the first usage of the name America, placed one-third of the way from the bottom of the New World’s southern continent. After Amerigho (original spelling) Vespucci sailed twice to the New World as a navigator in 1499 and 1501, he wrote letters that misled the author of this map into thinking that Vespucci, and not Columbus, had been the first to land on the mainland. “I do not see what right any one would have to object to calling this part after Americus, who discovered it and who is a man of intelligence, [and so to name it] Amerige, that is, the Land of Americus, or America: since both Europa and Asia got their names from wome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00100"/>
            <a:ext cx="863600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98107"/>
            <a:ext cx="609600" cy="276999"/>
          </a:xfrm>
        </p:spPr>
        <p:txBody>
          <a:bodyPr/>
          <a:lstStyle/>
          <a:p>
            <a:r>
              <a:rPr lang="en-US" altLang="en-US" sz="1200" b="1" dirty="0" smtClean="0"/>
              <a:t> p320</a:t>
            </a:r>
          </a:p>
        </p:txBody>
      </p:sp>
    </p:spTree>
    <p:extLst>
      <p:ext uri="{BB962C8B-B14F-4D97-AF65-F5344CB8AC3E}">
        <p14:creationId xmlns:p14="http://schemas.microsoft.com/office/powerpoint/2010/main" val="3426312197"/>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387600" y="117157"/>
            <a:ext cx="4241800" cy="492443"/>
          </a:xfrm>
        </p:spPr>
        <p:txBody>
          <a:bodyPr/>
          <a:lstStyle/>
          <a:p>
            <a:r>
              <a:rPr lang="en-US" altLang="en-US" sz="2600" dirty="0" smtClean="0"/>
              <a:t>Examination Cells</a:t>
            </a:r>
            <a:endParaRPr lang="en-US" sz="2600" dirty="0"/>
          </a:p>
        </p:txBody>
      </p:sp>
      <p:pic>
        <p:nvPicPr>
          <p:cNvPr id="33793" name="Picture 1" descr="Examination Cells. Students taking examinations on the Confucian classics to gain admission to the class of officials occupied these cells for 24 to 72 hours, depending on the level they were attempting. In the city of Guangdong there were 7,500 cells in long rows. Candidates were identified only by number, and their essays were rewritten to prevent their handwriting being recognized. Approximately 5 percent of the candidates passed the examination."/>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7600" y="616392"/>
            <a:ext cx="4241800" cy="616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98107"/>
            <a:ext cx="685800" cy="276999"/>
          </a:xfrm>
        </p:spPr>
        <p:txBody>
          <a:bodyPr/>
          <a:lstStyle/>
          <a:p>
            <a:r>
              <a:rPr lang="en-US" altLang="en-US" sz="1200" b="1" dirty="0" smtClean="0"/>
              <a:t> p341</a:t>
            </a:r>
          </a:p>
        </p:txBody>
      </p:sp>
    </p:spTree>
    <p:extLst>
      <p:ext uri="{BB962C8B-B14F-4D97-AF65-F5344CB8AC3E}">
        <p14:creationId xmlns:p14="http://schemas.microsoft.com/office/powerpoint/2010/main" val="3971415379"/>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147265" y="169294"/>
            <a:ext cx="4786935" cy="492443"/>
          </a:xfrm>
        </p:spPr>
        <p:txBody>
          <a:bodyPr/>
          <a:lstStyle/>
          <a:p>
            <a:r>
              <a:rPr lang="en-US" altLang="en-US" sz="2600" dirty="0" smtClean="0"/>
              <a:t>Launching Flaming Arrows</a:t>
            </a:r>
            <a:endParaRPr lang="en-US" sz="2600" dirty="0"/>
          </a:p>
        </p:txBody>
      </p:sp>
      <p:pic>
        <p:nvPicPr>
          <p:cNvPr id="35841" name="Picture 1" descr="Launching Flaming Arrows. Song soldiers used gunpowder to launch flaming arrows.&#10;"/>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7265" y="685800"/>
            <a:ext cx="4786935"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59282" y="6604000"/>
            <a:ext cx="609600" cy="276999"/>
          </a:xfrm>
        </p:spPr>
        <p:txBody>
          <a:bodyPr/>
          <a:lstStyle/>
          <a:p>
            <a:r>
              <a:rPr lang="en-US" altLang="en-US" sz="1200" b="1" dirty="0" smtClean="0"/>
              <a:t> p342</a:t>
            </a:r>
          </a:p>
        </p:txBody>
      </p:sp>
    </p:spTree>
    <p:extLst>
      <p:ext uri="{BB962C8B-B14F-4D97-AF65-F5344CB8AC3E}">
        <p14:creationId xmlns:p14="http://schemas.microsoft.com/office/powerpoint/2010/main" val="492385419"/>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778"/>
            <a:ext cx="7772400" cy="492443"/>
          </a:xfrm>
        </p:spPr>
        <p:txBody>
          <a:bodyPr/>
          <a:lstStyle/>
          <a:p>
            <a:r>
              <a:rPr lang="en-US" altLang="en-US" sz="2600" dirty="0" smtClean="0"/>
              <a:t>Movable Type</a:t>
            </a:r>
            <a:endParaRPr lang="en-US" sz="2600" dirty="0"/>
          </a:p>
        </p:txBody>
      </p:sp>
      <p:pic>
        <p:nvPicPr>
          <p:cNvPr id="37889" name="Picture 1" descr="Movable Type. The improvement of cast bronze tiles, each showing a single character, eliminated the need to cast or carve whole pages. Individual tiles—the ones shown are Korean—could be moved from page frame to page frame and gave an even and pleasing appearance. All parts of East Asia eventually adopted this form of printing for cheap, popular books. In the mid-1400s Korea also experimented with a fully phonetic form of writing, which in combination with movable type allowed Koreans unprecedented levels of literacy and access to printed works.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981200" y="508000"/>
            <a:ext cx="5257800" cy="627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3784"/>
            <a:ext cx="685800" cy="276999"/>
          </a:xfrm>
        </p:spPr>
        <p:txBody>
          <a:bodyPr/>
          <a:lstStyle/>
          <a:p>
            <a:r>
              <a:rPr lang="en-US" altLang="en-US" sz="1200" b="1" dirty="0" smtClean="0"/>
              <a:t> p343</a:t>
            </a:r>
          </a:p>
        </p:txBody>
      </p:sp>
    </p:spTree>
    <p:extLst>
      <p:ext uri="{BB962C8B-B14F-4D97-AF65-F5344CB8AC3E}">
        <p14:creationId xmlns:p14="http://schemas.microsoft.com/office/powerpoint/2010/main" val="2586672489"/>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140953" y="117122"/>
            <a:ext cx="4737100" cy="492443"/>
          </a:xfrm>
        </p:spPr>
        <p:txBody>
          <a:bodyPr/>
          <a:lstStyle/>
          <a:p>
            <a:r>
              <a:rPr lang="en-US" altLang="en-US" sz="2600" dirty="0" smtClean="0"/>
              <a:t>Korea and Japan, 1200–1500</a:t>
            </a:r>
            <a:endParaRPr lang="en-US" sz="2600" dirty="0"/>
          </a:p>
        </p:txBody>
      </p:sp>
      <p:pic>
        <p:nvPicPr>
          <p:cNvPr id="39937" name="Picture 1" descr="Map 13.4: Korea and Japan, 1200–1500. The proximity of Korea and northern China to Japan gave the Mongols the opportunity to launch enormous fleets against the Kamakura Shogunate, which controlled most of the three islands (Honshu, Shikoku, and Kyushu) of central Japan."/>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0900" y="645660"/>
            <a:ext cx="4737100" cy="613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553201"/>
            <a:ext cx="1360714" cy="304800"/>
          </a:xfrm>
        </p:spPr>
        <p:txBody>
          <a:bodyPr/>
          <a:lstStyle/>
          <a:p>
            <a:r>
              <a:rPr lang="en-US" altLang="en-US" sz="1200" b="1" dirty="0" smtClean="0"/>
              <a:t>Map 12.4 p344</a:t>
            </a:r>
          </a:p>
        </p:txBody>
      </p:sp>
    </p:spTree>
    <p:extLst>
      <p:ext uri="{BB962C8B-B14F-4D97-AF65-F5344CB8AC3E}">
        <p14:creationId xmlns:p14="http://schemas.microsoft.com/office/powerpoint/2010/main" val="1847285522"/>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4784" y="7778"/>
            <a:ext cx="7772400" cy="492443"/>
          </a:xfrm>
        </p:spPr>
        <p:txBody>
          <a:bodyPr/>
          <a:lstStyle/>
          <a:p>
            <a:r>
              <a:rPr lang="en-US" altLang="en-US" sz="2600" dirty="0" smtClean="0"/>
              <a:t>Noh Drama Performance</a:t>
            </a:r>
            <a:endParaRPr lang="en-US" sz="2600" dirty="0"/>
          </a:p>
        </p:txBody>
      </p:sp>
      <p:pic>
        <p:nvPicPr>
          <p:cNvPr id="41985" name="Picture 1" descr="Noh Drama Performance. This slow, rhythmic, chanted form of drama appealed to the military elite with its stories of warriors, women, gods, and demons. The minimal stage is normally bare except for a painting at the rear of a pine tree, symbolizing the means by which deities descend to earth. The actors wear masks and lavish costumes. Four instrumentalists playing flutes and three types of drums punctuate the chant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01942" y="500221"/>
            <a:ext cx="7569200" cy="626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58300" y="6553200"/>
            <a:ext cx="585700" cy="303245"/>
          </a:xfrm>
        </p:spPr>
        <p:txBody>
          <a:bodyPr/>
          <a:lstStyle/>
          <a:p>
            <a:r>
              <a:rPr lang="en-US" altLang="en-US" sz="1200" b="1" dirty="0" smtClean="0"/>
              <a:t> p345</a:t>
            </a:r>
          </a:p>
        </p:txBody>
      </p:sp>
    </p:spTree>
    <p:extLst>
      <p:ext uri="{BB962C8B-B14F-4D97-AF65-F5344CB8AC3E}">
        <p14:creationId xmlns:p14="http://schemas.microsoft.com/office/powerpoint/2010/main" val="359545389"/>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838200"/>
            <a:ext cx="7772400" cy="492443"/>
          </a:xfrm>
        </p:spPr>
        <p:txBody>
          <a:bodyPr/>
          <a:lstStyle/>
          <a:p>
            <a:r>
              <a:rPr lang="en-US" altLang="en-US" sz="2600" dirty="0" smtClean="0"/>
              <a:t>Defending Japan</a:t>
            </a:r>
            <a:endParaRPr lang="en-US" sz="2600" dirty="0"/>
          </a:p>
        </p:txBody>
      </p:sp>
      <p:pic>
        <p:nvPicPr>
          <p:cNvPr id="6145" name="Picture 1" descr="Defending Japan. Japanese warriors board Mongol warships with swords to prevent the landing of the invasion force in 1281."/>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485900"/>
            <a:ext cx="8636000" cy="387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p322</a:t>
            </a:r>
          </a:p>
        </p:txBody>
      </p:sp>
    </p:spTree>
    <p:extLst>
      <p:ext uri="{BB962C8B-B14F-4D97-AF65-F5344CB8AC3E}">
        <p14:creationId xmlns:p14="http://schemas.microsoft.com/office/powerpoint/2010/main" val="1983392316"/>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ChangeArrowheads="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The Rise of the Mongols, 1200–1260</a:t>
            </a:r>
            <a:endParaRPr lang="en-US" altLang="en-US" dirty="0" smtClean="0">
              <a:solidFill>
                <a:srgbClr val="000000"/>
              </a:solidFill>
              <a:latin typeface="Arial" pitchFamily="34" charset="0"/>
            </a:endParaRPr>
          </a:p>
        </p:txBody>
      </p:sp>
      <p:sp>
        <p:nvSpPr>
          <p:cNvPr id="8194" name="Rectangle 3"/>
          <p:cNvSpPr>
            <a:spLocks noGrp="1" noChangeArrowheads="1"/>
          </p:cNvSpPr>
          <p:nvPr>
            <p:ph type="body" idx="1"/>
          </p:nvPr>
        </p:nvSpPr>
        <p:spPr>
          <a:xfrm>
            <a:off x="685800" y="1752600"/>
            <a:ext cx="7772400" cy="4721225"/>
          </a:xfrm>
        </p:spPr>
        <p:txBody>
          <a:bodyPr/>
          <a:lstStyle/>
          <a:p>
            <a:pPr eaLnBrk="1" hangingPunct="1">
              <a:buFontTx/>
              <a:buChar char="•"/>
            </a:pPr>
            <a:r>
              <a:rPr lang="en-US" altLang="en-US" dirty="0" smtClean="0">
                <a:latin typeface="Arial" pitchFamily="34" charset="0"/>
              </a:rPr>
              <a:t>Nomadism in Central and Inner Asia</a:t>
            </a:r>
          </a:p>
          <a:p>
            <a:pPr marL="1085850" lvl="1" indent="-342900" eaLnBrk="1" hangingPunct="1">
              <a:buFontTx/>
              <a:buChar char="•"/>
            </a:pPr>
            <a:r>
              <a:rPr lang="en-US" altLang="en-US" dirty="0" smtClean="0">
                <a:latin typeface="Arial" pitchFamily="34" charset="0"/>
              </a:rPr>
              <a:t>Organization, hierarchy, alliances</a:t>
            </a:r>
          </a:p>
          <a:p>
            <a:pPr marL="1085850" lvl="1" indent="-342900" eaLnBrk="1" hangingPunct="1">
              <a:buFontTx/>
              <a:buChar char="•"/>
            </a:pPr>
            <a:r>
              <a:rPr lang="en-US" altLang="en-US" dirty="0" smtClean="0">
                <a:latin typeface="Arial" pitchFamily="34" charset="0"/>
              </a:rPr>
              <a:t>Religion and the khan</a:t>
            </a:r>
          </a:p>
          <a:p>
            <a:pPr eaLnBrk="1" hangingPunct="1">
              <a:buFontTx/>
              <a:buChar char="•"/>
            </a:pPr>
            <a:r>
              <a:rPr lang="en-US" altLang="en-US" dirty="0" smtClean="0">
                <a:latin typeface="Arial" pitchFamily="34" charset="0"/>
              </a:rPr>
              <a:t>The Mongol Conquests, 1215–1283</a:t>
            </a:r>
          </a:p>
          <a:p>
            <a:pPr marL="1085850" lvl="1" indent="-342900" eaLnBrk="1" hangingPunct="1">
              <a:buFontTx/>
              <a:buChar char="•"/>
            </a:pPr>
            <a:r>
              <a:rPr lang="en-US" altLang="en-US" dirty="0" err="1" smtClean="0">
                <a:latin typeface="Arial" pitchFamily="34" charset="0"/>
              </a:rPr>
              <a:t>Chinggis</a:t>
            </a:r>
            <a:r>
              <a:rPr lang="en-US" altLang="en-US" dirty="0" smtClean="0">
                <a:latin typeface="Arial" pitchFamily="34" charset="0"/>
              </a:rPr>
              <a:t> Khan</a:t>
            </a:r>
          </a:p>
          <a:p>
            <a:pPr marL="1085850" lvl="1" indent="-342900" eaLnBrk="1" hangingPunct="1">
              <a:buFontTx/>
              <a:buChar char="•"/>
            </a:pPr>
            <a:r>
              <a:rPr lang="en-US" altLang="en-US" dirty="0" smtClean="0">
                <a:latin typeface="Arial" pitchFamily="34" charset="0"/>
              </a:rPr>
              <a:t>Unity and the Great Khan</a:t>
            </a:r>
          </a:p>
          <a:p>
            <a:pPr marL="1085850" lvl="1" indent="-342900" eaLnBrk="1" hangingPunct="1">
              <a:buFontTx/>
              <a:buChar char="•"/>
            </a:pPr>
            <a:r>
              <a:rPr lang="en-US" altLang="en-US" dirty="0" smtClean="0">
                <a:latin typeface="Arial" pitchFamily="34" charset="0"/>
              </a:rPr>
              <a:t>Kublai Khan and Yuan Empire</a:t>
            </a:r>
          </a:p>
          <a:p>
            <a:pPr marL="1085850" lvl="1" indent="-342900" eaLnBrk="1" hangingPunct="1">
              <a:buFontTx/>
              <a:buChar char="•"/>
            </a:pPr>
            <a:r>
              <a:rPr lang="en-US" altLang="en-US" dirty="0" smtClean="0">
                <a:latin typeface="Arial" pitchFamily="34" charset="0"/>
              </a:rPr>
              <a:t>Factors in Mongol Success</a:t>
            </a:r>
          </a:p>
        </p:txBody>
      </p:sp>
    </p:spTree>
    <p:extLst>
      <p:ext uri="{BB962C8B-B14F-4D97-AF65-F5344CB8AC3E}">
        <p14:creationId xmlns:p14="http://schemas.microsoft.com/office/powerpoint/2010/main" val="3941609009"/>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The Rise of the Mongols, 1200–1260 (continued)</a:t>
            </a:r>
            <a:endParaRPr lang="en-US" altLang="en-US" dirty="0" smtClean="0">
              <a:latin typeface="Arial" pitchFamily="34" charset="0"/>
            </a:endParaRPr>
          </a:p>
        </p:txBody>
      </p:sp>
      <p:sp>
        <p:nvSpPr>
          <p:cNvPr id="3" name="Content Placeholder 2"/>
          <p:cNvSpPr>
            <a:spLocks noGrp="1"/>
          </p:cNvSpPr>
          <p:nvPr>
            <p:ph idx="1"/>
          </p:nvPr>
        </p:nvSpPr>
        <p:spPr>
          <a:xfrm>
            <a:off x="685800" y="2286000"/>
            <a:ext cx="7772400" cy="2357568"/>
          </a:xfrm>
        </p:spPr>
        <p:txBody>
          <a:bodyPr/>
          <a:lstStyle/>
          <a:p>
            <a:pPr marL="457200" indent="-457200" eaLnBrk="1" hangingPunct="1">
              <a:buFont typeface="Arial" panose="020B0604020202020204" pitchFamily="34" charset="0"/>
              <a:buChar char="•"/>
            </a:pPr>
            <a:r>
              <a:rPr lang="en-US" altLang="en-US" dirty="0" smtClean="0">
                <a:latin typeface="Arial" pitchFamily="34" charset="0"/>
              </a:rPr>
              <a:t>Overland Trade and Disease</a:t>
            </a:r>
          </a:p>
          <a:p>
            <a:pPr marL="1085850" lvl="1" indent="-342900" eaLnBrk="1" hangingPunct="1">
              <a:buFontTx/>
              <a:buChar char="•"/>
            </a:pPr>
            <a:r>
              <a:rPr lang="en-US" altLang="en-US" dirty="0" smtClean="0">
                <a:latin typeface="Arial" pitchFamily="34" charset="0"/>
              </a:rPr>
              <a:t> Eurasian integration</a:t>
            </a:r>
          </a:p>
          <a:p>
            <a:pPr marL="1085850" lvl="1" indent="-342900" eaLnBrk="1" hangingPunct="1">
              <a:buFontTx/>
              <a:buChar char="•"/>
            </a:pPr>
            <a:r>
              <a:rPr lang="en-US" altLang="en-US" dirty="0" smtClean="0">
                <a:latin typeface="Arial" pitchFamily="34" charset="0"/>
              </a:rPr>
              <a:t> knowledge transfers</a:t>
            </a:r>
          </a:p>
          <a:p>
            <a:pPr marL="1085850" lvl="1" indent="-342900" eaLnBrk="1" hangingPunct="1">
              <a:buFontTx/>
              <a:buChar char="•"/>
            </a:pPr>
            <a:r>
              <a:rPr lang="en-US" altLang="en-US" dirty="0" smtClean="0">
                <a:latin typeface="Arial" pitchFamily="34" charset="0"/>
              </a:rPr>
              <a:t> Disease</a:t>
            </a:r>
          </a:p>
        </p:txBody>
      </p:sp>
    </p:spTree>
    <p:extLst>
      <p:ext uri="{BB962C8B-B14F-4D97-AF65-F5344CB8AC3E}">
        <p14:creationId xmlns:p14="http://schemas.microsoft.com/office/powerpoint/2010/main" val="434225608"/>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6031"/>
            <a:ext cx="7772400" cy="492443"/>
          </a:xfrm>
        </p:spPr>
        <p:txBody>
          <a:bodyPr/>
          <a:lstStyle/>
          <a:p>
            <a:r>
              <a:rPr lang="en-US" sz="2600" dirty="0" smtClean="0"/>
              <a:t>Chronology from 1200-1500</a:t>
            </a:r>
            <a:endParaRPr lang="en-US" sz="2600" dirty="0"/>
          </a:p>
        </p:txBody>
      </p:sp>
      <p:graphicFrame>
        <p:nvGraphicFramePr>
          <p:cNvPr id="4" name="Table 3"/>
          <p:cNvGraphicFramePr>
            <a:graphicFrameLocks noGrp="1"/>
          </p:cNvGraphicFramePr>
          <p:nvPr>
            <p:extLst>
              <p:ext uri="{D42A27DB-BD31-4B8C-83A1-F6EECF244321}">
                <p14:modId xmlns:p14="http://schemas.microsoft.com/office/powerpoint/2010/main" val="4204386977"/>
              </p:ext>
            </p:extLst>
          </p:nvPr>
        </p:nvGraphicFramePr>
        <p:xfrm>
          <a:off x="228599" y="656495"/>
          <a:ext cx="8686801" cy="5783452"/>
        </p:xfrm>
        <a:graphic>
          <a:graphicData uri="http://schemas.openxmlformats.org/drawingml/2006/table">
            <a:tbl>
              <a:tblPr firstRow="1" bandRow="1">
                <a:tableStyleId>{5C22544A-7EE6-4342-B048-85BDC9FD1C3A}</a:tableStyleId>
              </a:tblPr>
              <a:tblGrid>
                <a:gridCol w="528157"/>
                <a:gridCol w="2017075"/>
                <a:gridCol w="2051821"/>
                <a:gridCol w="2010126"/>
                <a:gridCol w="2079622"/>
              </a:tblGrid>
              <a:tr h="342503">
                <a:tc>
                  <a:txBody>
                    <a:bodyPr/>
                    <a:lstStyle/>
                    <a:p>
                      <a:pPr marL="0" marR="0">
                        <a:spcBef>
                          <a:spcPts val="0"/>
                        </a:spcBef>
                        <a:spcAft>
                          <a:spcPts val="0"/>
                        </a:spcAft>
                      </a:pPr>
                      <a:r>
                        <a:rPr lang="en-US" sz="1200" dirty="0">
                          <a:solidFill>
                            <a:schemeClr val="accent1"/>
                          </a:solidFill>
                          <a:effectLst/>
                          <a:latin typeface="Calibri" panose="020F0502020204030204" pitchFamily="34" charset="0"/>
                        </a:rPr>
                        <a:t> </a:t>
                      </a:r>
                      <a:r>
                        <a:rPr lang="en-US" sz="1200" dirty="0" smtClean="0">
                          <a:solidFill>
                            <a:schemeClr val="accent1"/>
                          </a:solidFill>
                          <a:effectLst/>
                          <a:latin typeface="Calibri" panose="020F0502020204030204" pitchFamily="34" charset="0"/>
                        </a:rPr>
                        <a:t>empty</a:t>
                      </a:r>
                      <a:r>
                        <a:rPr lang="en-US" sz="1200" baseline="0" dirty="0" smtClean="0">
                          <a:solidFill>
                            <a:schemeClr val="accent1"/>
                          </a:solidFill>
                          <a:effectLst/>
                          <a:latin typeface="Calibri" panose="020F0502020204030204" pitchFamily="34" charset="0"/>
                        </a:rPr>
                        <a:t> cell</a:t>
                      </a:r>
                      <a:endParaRPr lang="en-US" sz="1200" dirty="0">
                        <a:solidFill>
                          <a:schemeClr val="accent1"/>
                        </a:solidFill>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r>
                        <a:rPr lang="en-US" sz="1200" dirty="0">
                          <a:effectLst/>
                          <a:latin typeface="Calibri" panose="020F0502020204030204" pitchFamily="34" charset="0"/>
                        </a:rPr>
                        <a:t>Mongolia and China</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r>
                        <a:rPr lang="en-US" sz="1200" dirty="0">
                          <a:effectLst/>
                          <a:latin typeface="Calibri" panose="020F0502020204030204" pitchFamily="34" charset="0"/>
                        </a:rPr>
                        <a:t>Central Asia and Middle East</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r>
                        <a:rPr lang="en-US" sz="1200" dirty="0">
                          <a:effectLst/>
                          <a:latin typeface="Calibri" panose="020F0502020204030204" pitchFamily="34" charset="0"/>
                        </a:rPr>
                        <a:t>Russia</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r>
                        <a:rPr lang="en-US" sz="1200" dirty="0">
                          <a:effectLst/>
                          <a:latin typeface="Calibri" panose="020F0502020204030204" pitchFamily="34" charset="0"/>
                        </a:rPr>
                        <a:t>Korea, Japan, and Southeast Asia</a:t>
                      </a:r>
                      <a:endParaRPr lang="en-US" sz="1200" dirty="0">
                        <a:effectLst/>
                        <a:latin typeface="Calibri" panose="020F0502020204030204" pitchFamily="34" charset="0"/>
                        <a:ea typeface="MS Mincho"/>
                        <a:cs typeface="Times New Roman"/>
                      </a:endParaRPr>
                    </a:p>
                  </a:txBody>
                  <a:tcPr marL="28440" marR="28440" marT="0" marB="0"/>
                </a:tc>
              </a:tr>
              <a:tr h="2745596">
                <a:tc>
                  <a:txBody>
                    <a:bodyPr/>
                    <a:lstStyle/>
                    <a:p>
                      <a:pPr marL="0" marR="0">
                        <a:spcBef>
                          <a:spcPts val="0"/>
                        </a:spcBef>
                        <a:spcAft>
                          <a:spcPts val="0"/>
                        </a:spcAft>
                      </a:pPr>
                      <a:r>
                        <a:rPr lang="en-US" sz="1200" b="1" dirty="0">
                          <a:effectLst/>
                          <a:latin typeface="Calibri" panose="020F0502020204030204" pitchFamily="34" charset="0"/>
                        </a:rPr>
                        <a:t>1200</a:t>
                      </a:r>
                    </a:p>
                    <a:p>
                      <a:pPr marL="0" marR="0">
                        <a:spcBef>
                          <a:spcPts val="0"/>
                        </a:spcBef>
                        <a:spcAft>
                          <a:spcPts val="0"/>
                        </a:spcAft>
                      </a:pPr>
                      <a:r>
                        <a:rPr lang="en-US" sz="1200" b="1" dirty="0">
                          <a:effectLst/>
                          <a:latin typeface="Calibri" panose="020F0502020204030204" pitchFamily="34" charset="0"/>
                        </a:rPr>
                        <a:t> </a:t>
                      </a:r>
                      <a:endParaRPr lang="en-US" sz="1200" b="1"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r>
                        <a:rPr lang="en-US" sz="1200" dirty="0">
                          <a:effectLst/>
                          <a:latin typeface="Calibri" panose="020F0502020204030204" pitchFamily="34" charset="0"/>
                        </a:rPr>
                        <a:t>1206 </a:t>
                      </a:r>
                      <a:r>
                        <a:rPr lang="en-US" sz="1200" dirty="0" err="1">
                          <a:effectLst/>
                          <a:latin typeface="Calibri" panose="020F0502020204030204" pitchFamily="34" charset="0"/>
                        </a:rPr>
                        <a:t>Temiijin</a:t>
                      </a:r>
                      <a:r>
                        <a:rPr lang="en-US" sz="1200" dirty="0">
                          <a:effectLst/>
                          <a:latin typeface="Calibri" panose="020F0502020204030204" pitchFamily="34" charset="0"/>
                        </a:rPr>
                        <a:t> chosen </a:t>
                      </a:r>
                      <a:r>
                        <a:rPr lang="en-US" sz="1200" dirty="0" err="1">
                          <a:effectLst/>
                          <a:latin typeface="Calibri" panose="020F0502020204030204" pitchFamily="34" charset="0"/>
                        </a:rPr>
                        <a:t>Chinggis</a:t>
                      </a:r>
                      <a:r>
                        <a:rPr lang="en-US" sz="1200" dirty="0">
                          <a:effectLst/>
                          <a:latin typeface="Calibri" panose="020F0502020204030204" pitchFamily="34" charset="0"/>
                        </a:rPr>
                        <a:t> Khan of the Mongols</a:t>
                      </a:r>
                    </a:p>
                    <a:p>
                      <a:pPr marL="0" marR="0">
                        <a:spcBef>
                          <a:spcPts val="0"/>
                        </a:spcBef>
                        <a:spcAft>
                          <a:spcPts val="0"/>
                        </a:spcAft>
                      </a:pPr>
                      <a:r>
                        <a:rPr lang="en-US" sz="1200" dirty="0">
                          <a:effectLst/>
                          <a:latin typeface="Calibri" panose="020F0502020204030204" pitchFamily="34" charset="0"/>
                        </a:rPr>
                        <a:t>1227 Death of </a:t>
                      </a:r>
                      <a:r>
                        <a:rPr lang="en-US" sz="1200" dirty="0" err="1">
                          <a:effectLst/>
                          <a:latin typeface="Calibri" panose="020F0502020204030204" pitchFamily="34" charset="0"/>
                        </a:rPr>
                        <a:t>Chinggis</a:t>
                      </a:r>
                      <a:r>
                        <a:rPr lang="en-US" sz="1200" dirty="0">
                          <a:effectLst/>
                          <a:latin typeface="Calibri" panose="020F0502020204030204" pitchFamily="34" charset="0"/>
                        </a:rPr>
                        <a:t> Khan</a:t>
                      </a:r>
                    </a:p>
                    <a:p>
                      <a:pPr marL="0" marR="0">
                        <a:spcBef>
                          <a:spcPts val="0"/>
                        </a:spcBef>
                        <a:spcAft>
                          <a:spcPts val="0"/>
                        </a:spcAft>
                      </a:pPr>
                      <a:r>
                        <a:rPr lang="en-US" sz="1200" dirty="0">
                          <a:effectLst/>
                          <a:latin typeface="Calibri" panose="020F0502020204030204" pitchFamily="34" charset="0"/>
                        </a:rPr>
                        <a:t>1227-1241 Reign of Great</a:t>
                      </a:r>
                    </a:p>
                    <a:p>
                      <a:pPr marL="0" marR="0">
                        <a:spcBef>
                          <a:spcPts val="0"/>
                        </a:spcBef>
                        <a:spcAft>
                          <a:spcPts val="0"/>
                        </a:spcAft>
                      </a:pPr>
                      <a:r>
                        <a:rPr lang="en-US" sz="1200" dirty="0">
                          <a:effectLst/>
                          <a:latin typeface="Calibri" panose="020F0502020204030204" pitchFamily="34" charset="0"/>
                        </a:rPr>
                        <a:t>Khan </a:t>
                      </a:r>
                      <a:r>
                        <a:rPr lang="en-US" sz="1200" dirty="0" err="1">
                          <a:effectLst/>
                          <a:latin typeface="Calibri" panose="020F0502020204030204" pitchFamily="34" charset="0"/>
                        </a:rPr>
                        <a:t>Ögödei</a:t>
                      </a:r>
                      <a:endParaRPr lang="en-US" sz="1200" dirty="0">
                        <a:effectLst/>
                        <a:latin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rPr>
                        <a:t>1234 Mongols conquer</a:t>
                      </a:r>
                    </a:p>
                    <a:p>
                      <a:pPr marL="0" marR="0">
                        <a:spcBef>
                          <a:spcPts val="0"/>
                        </a:spcBef>
                        <a:spcAft>
                          <a:spcPts val="0"/>
                        </a:spcAft>
                      </a:pPr>
                      <a:r>
                        <a:rPr lang="en-US" sz="1200" dirty="0">
                          <a:effectLst/>
                          <a:latin typeface="Calibri" panose="020F0502020204030204" pitchFamily="34" charset="0"/>
                        </a:rPr>
                        <a:t>northern China</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1271 </a:t>
                      </a:r>
                      <a:r>
                        <a:rPr lang="en-US" sz="1200" dirty="0">
                          <a:effectLst/>
                          <a:latin typeface="Calibri" panose="020F0502020204030204" pitchFamily="34" charset="0"/>
                        </a:rPr>
                        <a:t>Founding of Yuan</a:t>
                      </a:r>
                    </a:p>
                    <a:p>
                      <a:pPr marL="0" marR="0">
                        <a:spcBef>
                          <a:spcPts val="0"/>
                        </a:spcBef>
                        <a:spcAft>
                          <a:spcPts val="0"/>
                        </a:spcAft>
                      </a:pPr>
                      <a:r>
                        <a:rPr lang="en-US" sz="1200" dirty="0">
                          <a:effectLst/>
                          <a:latin typeface="Calibri" panose="020F0502020204030204" pitchFamily="34" charset="0"/>
                        </a:rPr>
                        <a:t>Empire</a:t>
                      </a:r>
                    </a:p>
                    <a:p>
                      <a:pPr marL="0" marR="0">
                        <a:spcBef>
                          <a:spcPts val="0"/>
                        </a:spcBef>
                        <a:spcAft>
                          <a:spcPts val="0"/>
                        </a:spcAft>
                      </a:pPr>
                      <a:r>
                        <a:rPr lang="en-US" sz="1200" dirty="0">
                          <a:effectLst/>
                          <a:latin typeface="Calibri" panose="020F0502020204030204" pitchFamily="34" charset="0"/>
                        </a:rPr>
                        <a:t>1279 Mongol conquest</a:t>
                      </a:r>
                    </a:p>
                    <a:p>
                      <a:pPr marL="0" marR="0">
                        <a:spcBef>
                          <a:spcPts val="0"/>
                        </a:spcBef>
                        <a:spcAft>
                          <a:spcPts val="0"/>
                        </a:spcAft>
                      </a:pPr>
                      <a:r>
                        <a:rPr lang="en-US" sz="1200" dirty="0">
                          <a:effectLst/>
                          <a:latin typeface="Calibri" panose="020F0502020204030204" pitchFamily="34" charset="0"/>
                        </a:rPr>
                        <a:t>of Southern Song</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1219-1223 </a:t>
                      </a:r>
                      <a:r>
                        <a:rPr lang="en-US" sz="1200" dirty="0">
                          <a:effectLst/>
                          <a:latin typeface="Calibri" panose="020F0502020204030204" pitchFamily="34" charset="0"/>
                        </a:rPr>
                        <a:t>First Mongol attacks in Iran</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1258 </a:t>
                      </a:r>
                      <a:r>
                        <a:rPr lang="en-US" sz="1200" dirty="0">
                          <a:effectLst/>
                          <a:latin typeface="Calibri" panose="020F0502020204030204" pitchFamily="34" charset="0"/>
                        </a:rPr>
                        <a:t>Mongols sack Baghdad and kill the caliph</a:t>
                      </a:r>
                    </a:p>
                    <a:p>
                      <a:pPr marL="0" marR="0">
                        <a:spcBef>
                          <a:spcPts val="0"/>
                        </a:spcBef>
                        <a:spcAft>
                          <a:spcPts val="0"/>
                        </a:spcAft>
                      </a:pPr>
                      <a:r>
                        <a:rPr lang="en-US" sz="1200" dirty="0">
                          <a:effectLst/>
                          <a:latin typeface="Calibri" panose="020F0502020204030204" pitchFamily="34" charset="0"/>
                        </a:rPr>
                        <a:t>1260 </a:t>
                      </a:r>
                      <a:r>
                        <a:rPr lang="en-US" sz="1200" dirty="0" err="1">
                          <a:effectLst/>
                          <a:latin typeface="Calibri" panose="020F0502020204030204" pitchFamily="34" charset="0"/>
                        </a:rPr>
                        <a:t>Mamluks</a:t>
                      </a:r>
                      <a:r>
                        <a:rPr lang="en-US" sz="1200" dirty="0">
                          <a:effectLst/>
                          <a:latin typeface="Calibri" panose="020F0502020204030204" pitchFamily="34" charset="0"/>
                        </a:rPr>
                        <a:t> defeat </a:t>
                      </a:r>
                      <a:r>
                        <a:rPr lang="en-US" sz="1200" dirty="0" smtClean="0">
                          <a:effectLst/>
                          <a:latin typeface="Calibri" panose="020F0502020204030204" pitchFamily="34" charset="0"/>
                        </a:rPr>
                        <a:t>Il-khans </a:t>
                      </a:r>
                      <a:r>
                        <a:rPr lang="en-US" sz="1200" dirty="0">
                          <a:effectLst/>
                          <a:latin typeface="Calibri" panose="020F0502020204030204" pitchFamily="34" charset="0"/>
                        </a:rPr>
                        <a:t>at </a:t>
                      </a:r>
                      <a:r>
                        <a:rPr lang="en-US" sz="1200" dirty="0" err="1">
                          <a:effectLst/>
                          <a:latin typeface="Calibri" panose="020F0502020204030204" pitchFamily="34" charset="0"/>
                        </a:rPr>
                        <a:t>Ain</a:t>
                      </a:r>
                      <a:r>
                        <a:rPr lang="en-US" sz="1200" dirty="0">
                          <a:effectLst/>
                          <a:latin typeface="Calibri" panose="020F0502020204030204" pitchFamily="34" charset="0"/>
                        </a:rPr>
                        <a:t> </a:t>
                      </a:r>
                      <a:r>
                        <a:rPr lang="en-US" sz="1200" dirty="0" err="1">
                          <a:effectLst/>
                          <a:latin typeface="Calibri" panose="020F0502020204030204" pitchFamily="34" charset="0"/>
                        </a:rPr>
                        <a:t>Jalut</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1221-1223 </a:t>
                      </a:r>
                      <a:r>
                        <a:rPr lang="en-US" sz="1200" dirty="0">
                          <a:effectLst/>
                          <a:latin typeface="Calibri" panose="020F0502020204030204" pitchFamily="34" charset="0"/>
                        </a:rPr>
                        <a:t>First Mongol attacks on Russia</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1240 </a:t>
                      </a:r>
                      <a:r>
                        <a:rPr lang="en-US" sz="1200" dirty="0">
                          <a:effectLst/>
                          <a:latin typeface="Calibri" panose="020F0502020204030204" pitchFamily="34" charset="0"/>
                        </a:rPr>
                        <a:t>Mongols sack Kiev</a:t>
                      </a:r>
                    </a:p>
                    <a:p>
                      <a:pPr marL="0" marR="0">
                        <a:spcBef>
                          <a:spcPts val="0"/>
                        </a:spcBef>
                        <a:spcAft>
                          <a:spcPts val="0"/>
                        </a:spcAft>
                      </a:pPr>
                      <a:r>
                        <a:rPr lang="en-US" sz="1200" dirty="0">
                          <a:effectLst/>
                          <a:latin typeface="Calibri" panose="020F0502020204030204" pitchFamily="34" charset="0"/>
                        </a:rPr>
                        <a:t>1242 Alexander </a:t>
                      </a:r>
                      <a:r>
                        <a:rPr lang="en-US" sz="1200" dirty="0" err="1">
                          <a:effectLst/>
                          <a:latin typeface="Calibri" panose="020F0502020204030204" pitchFamily="34" charset="0"/>
                        </a:rPr>
                        <a:t>Nevskii</a:t>
                      </a:r>
                      <a:r>
                        <a:rPr lang="en-US" sz="1200" dirty="0">
                          <a:effectLst/>
                          <a:latin typeface="Calibri" panose="020F0502020204030204" pitchFamily="34" charset="0"/>
                        </a:rPr>
                        <a:t> defeats Teutonic Knights</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1260 </a:t>
                      </a:r>
                      <a:r>
                        <a:rPr lang="en-US" sz="1200" dirty="0">
                          <a:effectLst/>
                          <a:latin typeface="Calibri" panose="020F0502020204030204" pitchFamily="34" charset="0"/>
                        </a:rPr>
                        <a:t>War between I</a:t>
                      </a:r>
                      <a:r>
                        <a:rPr lang="en-US" sz="1200" dirty="0" smtClean="0">
                          <a:effectLst/>
                          <a:latin typeface="Calibri" panose="020F0502020204030204" pitchFamily="34" charset="0"/>
                        </a:rPr>
                        <a:t>l-khans </a:t>
                      </a:r>
                      <a:r>
                        <a:rPr lang="en-US" sz="1200" dirty="0">
                          <a:effectLst/>
                          <a:latin typeface="Calibri" panose="020F0502020204030204" pitchFamily="34" charset="0"/>
                        </a:rPr>
                        <a:t>and Golden Horde</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r>
                        <a:rPr lang="en-US" sz="1200" dirty="0">
                          <a:effectLst/>
                          <a:latin typeface="Calibri" panose="020F0502020204030204" pitchFamily="34" charset="0"/>
                        </a:rPr>
                        <a:t> </a:t>
                      </a: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1258 </a:t>
                      </a:r>
                      <a:r>
                        <a:rPr lang="en-US" sz="1200" dirty="0">
                          <a:effectLst/>
                          <a:latin typeface="Calibri" panose="020F0502020204030204" pitchFamily="34" charset="0"/>
                        </a:rPr>
                        <a:t>Mongols conquer </a:t>
                      </a:r>
                      <a:r>
                        <a:rPr lang="en-US" sz="1200" dirty="0" err="1">
                          <a:effectLst/>
                          <a:latin typeface="Calibri" panose="020F0502020204030204" pitchFamily="34" charset="0"/>
                        </a:rPr>
                        <a:t>Koryo</a:t>
                      </a:r>
                      <a:r>
                        <a:rPr lang="en-US" sz="1200" dirty="0">
                          <a:effectLst/>
                          <a:latin typeface="Calibri" panose="020F0502020204030204" pitchFamily="34" charset="0"/>
                        </a:rPr>
                        <a:t> rulers in Korea</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1274</a:t>
                      </a:r>
                      <a:r>
                        <a:rPr lang="en-US" sz="1200" dirty="0">
                          <a:effectLst/>
                          <a:latin typeface="Calibri" panose="020F0502020204030204" pitchFamily="34" charset="0"/>
                        </a:rPr>
                        <a:t>, 1281 Mongols attack Japan</a:t>
                      </a:r>
                    </a:p>
                    <a:p>
                      <a:pPr marL="0" marR="0">
                        <a:spcBef>
                          <a:spcPts val="0"/>
                        </a:spcBef>
                        <a:spcAft>
                          <a:spcPts val="0"/>
                        </a:spcAft>
                      </a:pPr>
                      <a:r>
                        <a:rPr lang="en-US" sz="1200" dirty="0">
                          <a:effectLst/>
                          <a:latin typeface="Calibri" panose="020F0502020204030204" pitchFamily="34" charset="0"/>
                        </a:rPr>
                        <a:t>1283 Yuan invades </a:t>
                      </a:r>
                      <a:r>
                        <a:rPr lang="en-US" sz="1200" dirty="0" err="1">
                          <a:effectLst/>
                          <a:latin typeface="Calibri" panose="020F0502020204030204" pitchFamily="34" charset="0"/>
                        </a:rPr>
                        <a:t>Champa</a:t>
                      </a:r>
                      <a:endParaRPr lang="en-US" sz="1200" dirty="0">
                        <a:effectLst/>
                        <a:latin typeface="Calibri" panose="020F0502020204030204" pitchFamily="34" charset="0"/>
                        <a:ea typeface="MS Mincho"/>
                        <a:cs typeface="Times New Roman"/>
                      </a:endParaRPr>
                    </a:p>
                  </a:txBody>
                  <a:tcPr marL="28440" marR="28440" marT="0" marB="0"/>
                </a:tc>
              </a:tr>
              <a:tr h="1391936">
                <a:tc>
                  <a:txBody>
                    <a:bodyPr/>
                    <a:lstStyle/>
                    <a:p>
                      <a:pPr marL="0" marR="0">
                        <a:spcBef>
                          <a:spcPts val="0"/>
                        </a:spcBef>
                        <a:spcAft>
                          <a:spcPts val="0"/>
                        </a:spcAft>
                      </a:pPr>
                      <a:r>
                        <a:rPr lang="en-US" sz="1200" b="1" dirty="0">
                          <a:effectLst/>
                          <a:latin typeface="Calibri" panose="020F0502020204030204" pitchFamily="34" charset="0"/>
                        </a:rPr>
                        <a:t>1300</a:t>
                      </a:r>
                      <a:endParaRPr lang="en-US" sz="1200" b="1"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1368 </a:t>
                      </a:r>
                      <a:r>
                        <a:rPr lang="en-US" sz="1200" dirty="0">
                          <a:effectLst/>
                          <a:latin typeface="Calibri" panose="020F0502020204030204" pitchFamily="34" charset="0"/>
                        </a:rPr>
                        <a:t>Ming Empire founded</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r>
                        <a:rPr lang="en-US" sz="1200" dirty="0">
                          <a:effectLst/>
                          <a:latin typeface="Calibri" panose="020F0502020204030204" pitchFamily="34" charset="0"/>
                        </a:rPr>
                        <a:t>1295 I</a:t>
                      </a:r>
                      <a:r>
                        <a:rPr lang="en-US" sz="1200" dirty="0" smtClean="0">
                          <a:effectLst/>
                          <a:latin typeface="Calibri" panose="020F0502020204030204" pitchFamily="34" charset="0"/>
                        </a:rPr>
                        <a:t>l-khan </a:t>
                      </a:r>
                      <a:r>
                        <a:rPr lang="en-US" sz="1200" dirty="0" err="1">
                          <a:effectLst/>
                          <a:latin typeface="Calibri" panose="020F0502020204030204" pitchFamily="34" charset="0"/>
                        </a:rPr>
                        <a:t>Ghazan</a:t>
                      </a:r>
                      <a:r>
                        <a:rPr lang="en-US" sz="1200" dirty="0">
                          <a:effectLst/>
                          <a:latin typeface="Calibri" panose="020F0502020204030204" pitchFamily="34" charset="0"/>
                        </a:rPr>
                        <a:t> converts to Islam</a:t>
                      </a:r>
                    </a:p>
                    <a:p>
                      <a:pPr marL="0" marR="0">
                        <a:spcBef>
                          <a:spcPts val="0"/>
                        </a:spcBef>
                        <a:spcAft>
                          <a:spcPts val="0"/>
                        </a:spcAft>
                      </a:pPr>
                      <a:r>
                        <a:rPr lang="en-US" sz="1200" dirty="0">
                          <a:effectLst/>
                          <a:latin typeface="Calibri" panose="020F0502020204030204" pitchFamily="34" charset="0"/>
                        </a:rPr>
                        <a:t>1349 End of I</a:t>
                      </a:r>
                      <a:r>
                        <a:rPr lang="en-US" sz="1200" dirty="0" smtClean="0">
                          <a:effectLst/>
                          <a:latin typeface="Calibri" panose="020F0502020204030204" pitchFamily="34" charset="0"/>
                        </a:rPr>
                        <a:t>l-khan </a:t>
                      </a:r>
                      <a:r>
                        <a:rPr lang="en-US" sz="1200" dirty="0">
                          <a:effectLst/>
                          <a:latin typeface="Calibri" panose="020F0502020204030204" pitchFamily="34" charset="0"/>
                        </a:rPr>
                        <a:t>rule</a:t>
                      </a:r>
                    </a:p>
                    <a:p>
                      <a:pPr marL="0" marR="0">
                        <a:spcBef>
                          <a:spcPts val="0"/>
                        </a:spcBef>
                        <a:spcAft>
                          <a:spcPts val="0"/>
                        </a:spcAft>
                      </a:pPr>
                      <a:r>
                        <a:rPr lang="en-US" sz="1200" dirty="0">
                          <a:effectLst/>
                          <a:latin typeface="Calibri" panose="020F0502020204030204" pitchFamily="34" charset="0"/>
                        </a:rPr>
                        <a:t>circa 1350 Egypt infected by plague </a:t>
                      </a:r>
                    </a:p>
                    <a:p>
                      <a:pPr marL="0" marR="0">
                        <a:spcBef>
                          <a:spcPts val="0"/>
                        </a:spcBef>
                        <a:spcAft>
                          <a:spcPts val="0"/>
                        </a:spcAft>
                      </a:pPr>
                      <a:r>
                        <a:rPr lang="en-US" sz="1200" dirty="0">
                          <a:effectLst/>
                          <a:latin typeface="Calibri" panose="020F0502020204030204" pitchFamily="34" charset="0"/>
                        </a:rPr>
                        <a:t>1370-1405 Reign of </a:t>
                      </a:r>
                      <a:r>
                        <a:rPr lang="en-US" sz="1200" dirty="0" err="1">
                          <a:effectLst/>
                          <a:latin typeface="Calibri" panose="020F0502020204030204" pitchFamily="34" charset="0"/>
                        </a:rPr>
                        <a:t>Timur</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1346 </a:t>
                      </a:r>
                      <a:r>
                        <a:rPr lang="en-US" sz="1200" dirty="0">
                          <a:effectLst/>
                          <a:latin typeface="Calibri" panose="020F0502020204030204" pitchFamily="34" charset="0"/>
                        </a:rPr>
                        <a:t>Plague outbreak at </a:t>
                      </a:r>
                      <a:r>
                        <a:rPr lang="en-US" sz="1200" dirty="0" err="1">
                          <a:effectLst/>
                          <a:latin typeface="Calibri" panose="020F0502020204030204" pitchFamily="34" charset="0"/>
                        </a:rPr>
                        <a:t>Kaffa</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r>
                        <a:rPr lang="en-US" sz="1200" dirty="0">
                          <a:effectLst/>
                          <a:latin typeface="Calibri" panose="020F0502020204030204" pitchFamily="34" charset="0"/>
                        </a:rPr>
                        <a:t>1293 Yuan attacks Java</a:t>
                      </a:r>
                    </a:p>
                    <a:p>
                      <a:pPr marL="0" marR="0">
                        <a:spcBef>
                          <a:spcPts val="0"/>
                        </a:spcBef>
                        <a:spcAft>
                          <a:spcPts val="0"/>
                        </a:spcAft>
                      </a:pPr>
                      <a:r>
                        <a:rPr lang="en-US" sz="1200" dirty="0">
                          <a:effectLst/>
                          <a:latin typeface="Calibri" panose="020F0502020204030204" pitchFamily="34" charset="0"/>
                        </a:rPr>
                        <a:t>1333-1338 End of Kamakura </a:t>
                      </a:r>
                      <a:r>
                        <a:rPr lang="en-US" sz="1200" dirty="0" err="1">
                          <a:effectLst/>
                          <a:latin typeface="Calibri" panose="020F0502020204030204" pitchFamily="34" charset="0"/>
                        </a:rPr>
                        <a:t>Shogunate</a:t>
                      </a:r>
                      <a:r>
                        <a:rPr lang="en-US" sz="1200" dirty="0">
                          <a:effectLst/>
                          <a:latin typeface="Calibri" panose="020F0502020204030204" pitchFamily="34" charset="0"/>
                        </a:rPr>
                        <a:t> in Japan, beginning of Ashikaga</a:t>
                      </a:r>
                    </a:p>
                    <a:p>
                      <a:pPr marL="0" marR="0">
                        <a:spcBef>
                          <a:spcPts val="0"/>
                        </a:spcBef>
                        <a:spcAft>
                          <a:spcPts val="0"/>
                        </a:spcAft>
                      </a:pPr>
                      <a:r>
                        <a:rPr lang="en-US" sz="1200" dirty="0">
                          <a:effectLst/>
                          <a:latin typeface="Calibri" panose="020F0502020204030204" pitchFamily="34" charset="0"/>
                        </a:rPr>
                        <a:t>1392 Founding of </a:t>
                      </a:r>
                      <a:r>
                        <a:rPr lang="en-US" sz="1200" dirty="0" err="1">
                          <a:effectLst/>
                          <a:latin typeface="Calibri" panose="020F0502020204030204" pitchFamily="34" charset="0"/>
                        </a:rPr>
                        <a:t>Choson</a:t>
                      </a:r>
                      <a:r>
                        <a:rPr lang="en-US" sz="1200" dirty="0">
                          <a:effectLst/>
                          <a:latin typeface="Calibri" panose="020F0502020204030204" pitchFamily="34" charset="0"/>
                        </a:rPr>
                        <a:t> dynasty in Korea</a:t>
                      </a:r>
                      <a:endParaRPr lang="en-US" sz="1200" dirty="0">
                        <a:effectLst/>
                        <a:latin typeface="Calibri" panose="020F0502020204030204" pitchFamily="34" charset="0"/>
                        <a:ea typeface="MS Mincho"/>
                        <a:cs typeface="Times New Roman"/>
                      </a:endParaRPr>
                    </a:p>
                  </a:txBody>
                  <a:tcPr marL="28440" marR="28440" marT="0" marB="0"/>
                </a:tc>
              </a:tr>
              <a:tr h="1158764">
                <a:tc>
                  <a:txBody>
                    <a:bodyPr/>
                    <a:lstStyle/>
                    <a:p>
                      <a:pPr marL="0" marR="0">
                        <a:spcBef>
                          <a:spcPts val="0"/>
                        </a:spcBef>
                        <a:spcAft>
                          <a:spcPts val="0"/>
                        </a:spcAft>
                      </a:pPr>
                      <a:r>
                        <a:rPr lang="en-US" sz="1200" b="1" dirty="0">
                          <a:effectLst/>
                          <a:latin typeface="Calibri" panose="020F0502020204030204" pitchFamily="34" charset="0"/>
                        </a:rPr>
                        <a:t>1400</a:t>
                      </a:r>
                      <a:endParaRPr lang="en-US" sz="1200" b="1"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r>
                        <a:rPr lang="en-US" sz="1200">
                          <a:effectLst/>
                          <a:latin typeface="Calibri" panose="020F0502020204030204" pitchFamily="34" charset="0"/>
                        </a:rPr>
                        <a:t>1403-1424 Reign of Yongle 1405-1433 Voyages of Zheng He</a:t>
                      </a:r>
                      <a:endParaRPr lang="en-US" sz="120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r>
                        <a:rPr lang="en-US" sz="1200" dirty="0">
                          <a:effectLst/>
                          <a:latin typeface="Calibri" panose="020F0502020204030204" pitchFamily="34" charset="0"/>
                        </a:rPr>
                        <a:t>1402 </a:t>
                      </a:r>
                      <a:r>
                        <a:rPr lang="en-US" sz="1200" dirty="0" err="1">
                          <a:effectLst/>
                          <a:latin typeface="Calibri" panose="020F0502020204030204" pitchFamily="34" charset="0"/>
                        </a:rPr>
                        <a:t>Timur</a:t>
                      </a:r>
                      <a:r>
                        <a:rPr lang="en-US" sz="1200" dirty="0">
                          <a:effectLst/>
                          <a:latin typeface="Calibri" panose="020F0502020204030204" pitchFamily="34" charset="0"/>
                        </a:rPr>
                        <a:t> defeats Ottoman sultan </a:t>
                      </a:r>
                    </a:p>
                    <a:p>
                      <a:pPr marL="0" marR="0">
                        <a:spcBef>
                          <a:spcPts val="0"/>
                        </a:spcBef>
                        <a:spcAft>
                          <a:spcPts val="0"/>
                        </a:spcAft>
                      </a:pPr>
                      <a:r>
                        <a:rPr lang="en-US" sz="1200" dirty="0">
                          <a:effectLst/>
                          <a:latin typeface="Calibri" panose="020F0502020204030204" pitchFamily="34" charset="0"/>
                        </a:rPr>
                        <a:t>1453 Ottomans capture Constantinople</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1462-1505 </a:t>
                      </a:r>
                      <a:r>
                        <a:rPr lang="en-US" sz="1200" dirty="0">
                          <a:effectLst/>
                          <a:latin typeface="Calibri" panose="020F0502020204030204" pitchFamily="34" charset="0"/>
                        </a:rPr>
                        <a:t>Ivan III estab­lishes authority as tsar. Moscow emerges as major political center.</a:t>
                      </a:r>
                      <a:endParaRPr lang="en-US" sz="1200" dirty="0">
                        <a:effectLst/>
                        <a:latin typeface="Calibri" panose="020F0502020204030204" pitchFamily="34" charset="0"/>
                        <a:ea typeface="MS Mincho"/>
                        <a:cs typeface="Times New Roman"/>
                      </a:endParaRPr>
                    </a:p>
                  </a:txBody>
                  <a:tcPr marL="28440" marR="28440"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1471-1500 </a:t>
                      </a:r>
                      <a:r>
                        <a:rPr lang="en-US" sz="1200" dirty="0">
                          <a:effectLst/>
                          <a:latin typeface="Calibri" panose="020F0502020204030204" pitchFamily="34" charset="0"/>
                        </a:rPr>
                        <a:t>Dai Viet conquers </a:t>
                      </a:r>
                      <a:r>
                        <a:rPr lang="en-US" sz="1200" dirty="0" err="1">
                          <a:effectLst/>
                          <a:latin typeface="Calibri" panose="020F0502020204030204" pitchFamily="34" charset="0"/>
                        </a:rPr>
                        <a:t>Champa</a:t>
                      </a:r>
                      <a:endParaRPr lang="en-US" sz="1200" dirty="0">
                        <a:effectLst/>
                        <a:latin typeface="Calibri" panose="020F0502020204030204" pitchFamily="34" charset="0"/>
                        <a:ea typeface="MS Mincho"/>
                        <a:cs typeface="Times New Roman"/>
                      </a:endParaRPr>
                    </a:p>
                  </a:txBody>
                  <a:tcPr marL="28440" marR="28440" marT="0" marB="0"/>
                </a:tc>
              </a:tr>
            </a:tbl>
          </a:graphicData>
        </a:graphic>
      </p:graphicFrame>
      <p:sp>
        <p:nvSpPr>
          <p:cNvPr id="3" name="Content Placeholder 2"/>
          <p:cNvSpPr>
            <a:spLocks noGrp="1"/>
          </p:cNvSpPr>
          <p:nvPr>
            <p:ph idx="1"/>
          </p:nvPr>
        </p:nvSpPr>
        <p:spPr>
          <a:xfrm>
            <a:off x="8458200" y="6604000"/>
            <a:ext cx="685800" cy="276999"/>
          </a:xfrm>
        </p:spPr>
        <p:txBody>
          <a:bodyPr/>
          <a:lstStyle/>
          <a:p>
            <a:r>
              <a:rPr lang="en-US" altLang="en-US" sz="1200" b="1" dirty="0" smtClean="0"/>
              <a:t> p325</a:t>
            </a:r>
          </a:p>
        </p:txBody>
      </p:sp>
    </p:spTree>
    <p:extLst>
      <p:ext uri="{BB962C8B-B14F-4D97-AF65-F5344CB8AC3E}">
        <p14:creationId xmlns:p14="http://schemas.microsoft.com/office/powerpoint/2010/main" val="2183206861"/>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14399"/>
            <a:ext cx="7772400" cy="855579"/>
          </a:xfrm>
        </p:spPr>
        <p:txBody>
          <a:bodyPr/>
          <a:lstStyle/>
          <a:p>
            <a:r>
              <a:rPr lang="en-US" altLang="en-US" sz="2600" dirty="0" smtClean="0"/>
              <a:t>Mongol Rulers, 1206–1260</a:t>
            </a:r>
            <a:endParaRPr lang="en-US" sz="2600" dirty="0"/>
          </a:p>
        </p:txBody>
      </p:sp>
      <p:pic>
        <p:nvPicPr>
          <p:cNvPr id="12289" name="Picture 1" descr="Figure 13.1: Mongol Rulers, 1206–1260. The names of the Great Khans are shown in bold type. Those who founded the regional khanates are listed with their dates of rul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778000"/>
            <a:ext cx="8636000"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620000" y="6553200"/>
            <a:ext cx="1524000" cy="300653"/>
          </a:xfrm>
        </p:spPr>
        <p:txBody>
          <a:bodyPr/>
          <a:lstStyle/>
          <a:p>
            <a:r>
              <a:rPr lang="en-US" altLang="en-US" sz="1200" b="1" dirty="0" smtClean="0"/>
              <a:t> Figure 12.1 p326</a:t>
            </a:r>
          </a:p>
        </p:txBody>
      </p:sp>
    </p:spTree>
    <p:extLst>
      <p:ext uri="{BB962C8B-B14F-4D97-AF65-F5344CB8AC3E}">
        <p14:creationId xmlns:p14="http://schemas.microsoft.com/office/powerpoint/2010/main" val="448662981"/>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76200"/>
            <a:ext cx="4194048" cy="492443"/>
          </a:xfrm>
        </p:spPr>
        <p:txBody>
          <a:bodyPr/>
          <a:lstStyle/>
          <a:p>
            <a:r>
              <a:rPr lang="en-US" sz="2600" dirty="0" smtClean="0"/>
              <a:t>Mongolian Passport</a:t>
            </a:r>
            <a:endParaRPr lang="en-US" sz="2600" dirty="0"/>
          </a:p>
        </p:txBody>
      </p:sp>
      <p:pic>
        <p:nvPicPr>
          <p:cNvPr id="14337" name="Picture 1" descr="Passport. The Mongol Empire facilitated the movement of products, merchants, and diplomats over long distances. Travelers frequently encountered new languages, laws, and customs. The paisa (from a Chinese word for “card” or “sign”), with its inscription in Mongolian, proclaimed that the traveler had the ruler’s permission to travel through the region. Europeans later adopted the practice, thus making the paisa the ancestor of modern pass- ports.&#10;"/>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685800"/>
            <a:ext cx="4194048"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p326</a:t>
            </a:r>
          </a:p>
        </p:txBody>
      </p:sp>
    </p:spTree>
    <p:extLst>
      <p:ext uri="{BB962C8B-B14F-4D97-AF65-F5344CB8AC3E}">
        <p14:creationId xmlns:p14="http://schemas.microsoft.com/office/powerpoint/2010/main" val="194327971"/>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1014"/>
            <a:ext cx="7772400" cy="492443"/>
          </a:xfrm>
        </p:spPr>
        <p:txBody>
          <a:bodyPr/>
          <a:lstStyle/>
          <a:p>
            <a:r>
              <a:rPr lang="en-US" altLang="en-US" sz="2600" dirty="0" smtClean="0"/>
              <a:t>The Mongol Domains in Eurasia in 1300</a:t>
            </a:r>
            <a:endParaRPr lang="en-US" sz="2600" dirty="0"/>
          </a:p>
        </p:txBody>
      </p:sp>
      <p:pic>
        <p:nvPicPr>
          <p:cNvPr id="16385" name="Picture 1" descr="Map 13.1: The Mongol Domains in Eurasia in 1300. After the death of Chinggis Khan in 1227, his empire was divided among his sons and grandsons. Son Ögödei succeeded Chinggis as Great Khan. Grandson Khubilai expanded the domain of the Great Khan into southern China by 1279. Grandson Hülegü was the first Il-khan in the Middle East. Grandson Batu founded the Khanate of the Golden Horde in southern Russia. Son Chagatai ruled the Chagatai Khanate in Central Asi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76300"/>
            <a:ext cx="8636000"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683759" y="6550223"/>
            <a:ext cx="1447800" cy="307777"/>
          </a:xfrm>
        </p:spPr>
        <p:txBody>
          <a:bodyPr/>
          <a:lstStyle/>
          <a:p>
            <a:r>
              <a:rPr lang="en-US" altLang="en-US" sz="1400" b="1" dirty="0" smtClean="0"/>
              <a:t> Map 12.1 p327</a:t>
            </a:r>
          </a:p>
        </p:txBody>
      </p:sp>
    </p:spTree>
    <p:extLst>
      <p:ext uri="{BB962C8B-B14F-4D97-AF65-F5344CB8AC3E}">
        <p14:creationId xmlns:p14="http://schemas.microsoft.com/office/powerpoint/2010/main" val="1799742895"/>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2041</TotalTime>
  <Words>1674</Words>
  <Application>Microsoft Office PowerPoint</Application>
  <PresentationFormat>On-screen Show (4:3)</PresentationFormat>
  <Paragraphs>199</Paragraphs>
  <Slides>24</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MS Mincho</vt:lpstr>
      <vt:lpstr>ＭＳ Ｐゴシック</vt:lpstr>
      <vt:lpstr>Arial</vt:lpstr>
      <vt:lpstr>Calibri</vt:lpstr>
      <vt:lpstr>Times New Roman</vt:lpstr>
      <vt:lpstr>Wingdings</vt:lpstr>
      <vt:lpstr>1_Lockard_topic</vt:lpstr>
      <vt:lpstr>Chapter 12 Mongol Eurasia and its Aftermath, 1200-1500</vt:lpstr>
      <vt:lpstr>Martin Waldseemüller’s Map of the World</vt:lpstr>
      <vt:lpstr>Defending Japan</vt:lpstr>
      <vt:lpstr>The Rise of the Mongols, 1200–1260</vt:lpstr>
      <vt:lpstr>The Rise of the Mongols, 1200–1260 (continued)</vt:lpstr>
      <vt:lpstr>Chronology from 1200-1500</vt:lpstr>
      <vt:lpstr>Mongol Rulers, 1206–1260</vt:lpstr>
      <vt:lpstr>Mongolian Passport</vt:lpstr>
      <vt:lpstr>The Mongol Domains in Eurasia in 1300</vt:lpstr>
      <vt:lpstr>The Mongols and Islam, 1260–1500</vt:lpstr>
      <vt:lpstr>Western Eurasia in the 1300s</vt:lpstr>
      <vt:lpstr>Tomb of Timur in Samarkand</vt:lpstr>
      <vt:lpstr>Astronomy and Engineering</vt:lpstr>
      <vt:lpstr>Regional Responses in Western Eurasia</vt:lpstr>
      <vt:lpstr>Transformation of the Kremlin</vt:lpstr>
      <vt:lpstr>Mongol Domination in China, 1271–1368</vt:lpstr>
      <vt:lpstr>The Early Ming Empire, 1368–1500</vt:lpstr>
      <vt:lpstr>The Ming Empire and Its Allies, 1368–1500</vt:lpstr>
      <vt:lpstr>Centralization and Militarism in East Asia, 1200–1500</vt:lpstr>
      <vt:lpstr>Examination Cells</vt:lpstr>
      <vt:lpstr>Launching Flaming Arrows</vt:lpstr>
      <vt:lpstr>Movable Type</vt:lpstr>
      <vt:lpstr>Korea and Japan, 1200–1500</vt:lpstr>
      <vt:lpstr>Noh Drama Performance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97</cp:revision>
  <dcterms:created xsi:type="dcterms:W3CDTF">2006-12-01T20:54:40Z</dcterms:created>
  <dcterms:modified xsi:type="dcterms:W3CDTF">2015-10-09T17:13:19Z</dcterms:modified>
</cp:coreProperties>
</file>